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Poppins Ultra-Bold" panose="020B0604020202020204" charset="0"/>
      <p:regular r:id="rId26"/>
    </p:embeddedFont>
    <p:embeddedFont>
      <p:font typeface="Arial Bold" panose="020B0704020202020204" pitchFamily="34" charset="0"/>
      <p:regular r:id="rId27"/>
      <p:bold r:id="rId28"/>
    </p:embeddedFont>
    <p:embeddedFont>
      <p:font typeface="#9Slide03 Montserrat" panose="020B0604020202020204" charset="0"/>
      <p:regular r:id="rId29"/>
    </p:embeddedFont>
    <p:embeddedFont>
      <p:font typeface="Sriracha" panose="020B0604020202020204" charset="-34"/>
      <p:regular r:id="rId30"/>
    </p:embeddedFont>
    <p:embeddedFont>
      <p:font typeface="Arial Italics" panose="020B0604020202020204" charset="0"/>
      <p:regular r:id="rId31"/>
    </p:embeddedFont>
    <p:embeddedFont>
      <p:font typeface="Calibri" panose="020F0502020204030204" pitchFamily="34" charset="0"/>
      <p:regular r:id="rId32"/>
      <p:bold r:id="rId33"/>
      <p:italic r:id="rId34"/>
      <p:boldItalic r:id="rId35"/>
    </p:embeddedFont>
    <p:embeddedFont>
      <p:font typeface="DM Sans Bold" panose="020B0604020202020204" charset="0"/>
      <p:regular r:id="rId36"/>
    </p:embeddedFont>
    <p:embeddedFont>
      <p:font typeface="Arial" panose="020B0604020202020204" pitchFamily="34" charset="0"/>
      <p:regular r:id="rId37"/>
    </p:embeddedFont>
    <p:embeddedFont>
      <p:font typeface="Montserrat Classic" panose="020B0604020202020204" charset="0"/>
      <p:regular r:id="rId38"/>
    </p:embeddedFont>
    <p:embeddedFont>
      <p:font typeface="#9Slide03 Montserrat Bold" panose="020B0604020202020204" charset="0"/>
      <p:bold r:id="rId39"/>
    </p:embeddedFont>
    <p:embeddedFont>
      <p:font typeface="Paytone One" panose="020B0604020202020204" charset="0"/>
      <p:regular r:id="rId40"/>
    </p:embeddedFont>
    <p:embeddedFont>
      <p:font typeface="Bungee" panose="020B0604020202020204" charset="0"/>
      <p:regular r:id="rId41"/>
    </p:embeddedFont>
    <p:embeddedFont>
      <p:font typeface="Oswald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3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DAB7F-22F8-4B1F-BDAC-CE5BA4B42BF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66A93-9915-4033-A834-0EA1B1042A5A}" type="slidenum">
              <a:rPr lang="en-US" smtClean="0"/>
              <a:t>‹#›</a:t>
            </a:fld>
            <a:endParaRPr lang="en-US"/>
          </a:p>
        </p:txBody>
      </p:sp>
    </p:spTree>
    <p:extLst>
      <p:ext uri="{BB962C8B-B14F-4D97-AF65-F5344CB8AC3E}">
        <p14:creationId xmlns:p14="http://schemas.microsoft.com/office/powerpoint/2010/main" val="180655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266A93-9915-4033-A834-0EA1B1042A5A}" type="slidenum">
              <a:rPr lang="en-US" smtClean="0"/>
              <a:t>23</a:t>
            </a:fld>
            <a:endParaRPr lang="en-US"/>
          </a:p>
        </p:txBody>
      </p:sp>
    </p:spTree>
    <p:extLst>
      <p:ext uri="{BB962C8B-B14F-4D97-AF65-F5344CB8AC3E}">
        <p14:creationId xmlns:p14="http://schemas.microsoft.com/office/powerpoint/2010/main" val="157708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sv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gif"/></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39.png"/><Relationship Id="rId4" Type="http://schemas.openxmlformats.org/officeDocument/2006/relationships/image" Target="../media/image230.svg"/></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41.png"/><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1.sv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4.svg"/><Relationship Id="rId4" Type="http://schemas.openxmlformats.org/officeDocument/2006/relationships/image" Target="../media/image45.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7.png"/><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9.png"/><Relationship Id="rId15" Type="http://schemas.openxmlformats.org/officeDocument/2006/relationships/image" Target="../media/image11.png"/><Relationship Id="rId10" Type="http://schemas.openxmlformats.org/officeDocument/2006/relationships/image" Target="../media/image8.png"/><Relationship Id="rId9" Type="http://schemas.openxmlformats.org/officeDocument/2006/relationships/image" Target="../media/image3.png"/><Relationship Id="rId14" Type="http://schemas.openxmlformats.org/officeDocument/2006/relationships/image" Target="../media/image17.sv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svg"/><Relationship Id="rId4" Type="http://schemas.openxmlformats.org/officeDocument/2006/relationships/image" Target="../media/image13.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29976"/>
            <a:ext cx="1963008" cy="1963008"/>
          </a:xfrm>
          <a:custGeom>
            <a:avLst/>
            <a:gdLst/>
            <a:ahLst/>
            <a:cxnLst/>
            <a:rect l="l" t="t" r="r" b="b"/>
            <a:pathLst>
              <a:path w="1963008" h="1963008">
                <a:moveTo>
                  <a:pt x="0" y="0"/>
                </a:moveTo>
                <a:lnTo>
                  <a:pt x="1963008" y="0"/>
                </a:lnTo>
                <a:lnTo>
                  <a:pt x="1963008" y="1963008"/>
                </a:lnTo>
                <a:lnTo>
                  <a:pt x="0" y="1963008"/>
                </a:lnTo>
                <a:lnTo>
                  <a:pt x="0" y="0"/>
                </a:lnTo>
                <a:close/>
              </a:path>
            </a:pathLst>
          </a:custGeom>
          <a:blipFill>
            <a:blip r:embed="rId2"/>
            <a:stretch>
              <a:fillRect/>
            </a:stretch>
          </a:blipFill>
        </p:spPr>
      </p:sp>
      <p:sp>
        <p:nvSpPr>
          <p:cNvPr id="3" name="TextBox 3"/>
          <p:cNvSpPr txBox="1"/>
          <p:nvPr/>
        </p:nvSpPr>
        <p:spPr>
          <a:xfrm>
            <a:off x="4999286" y="536463"/>
            <a:ext cx="8488114" cy="1313436"/>
          </a:xfrm>
          <a:prstGeom prst="rect">
            <a:avLst/>
          </a:prstGeom>
        </p:spPr>
        <p:txBody>
          <a:bodyPr wrap="square" lIns="0" tIns="0" rIns="0" bIns="0" rtlCol="0" anchor="t">
            <a:spAutoFit/>
          </a:bodyPr>
          <a:lstStyle/>
          <a:p>
            <a:pPr algn="ctr">
              <a:lnSpc>
                <a:spcPts val="5180"/>
              </a:lnSpc>
            </a:pPr>
            <a:r>
              <a:rPr lang="en-US" sz="3700">
                <a:solidFill>
                  <a:srgbClr val="000000"/>
                </a:solidFill>
                <a:latin typeface="Arial"/>
              </a:rPr>
              <a:t>KHOA KỸ THUẬT VÀ CÔNG NGHỆ</a:t>
            </a:r>
          </a:p>
          <a:p>
            <a:pPr algn="ctr">
              <a:lnSpc>
                <a:spcPts val="5600"/>
              </a:lnSpc>
            </a:pPr>
            <a:r>
              <a:rPr lang="en-US" sz="3700">
                <a:solidFill>
                  <a:srgbClr val="000000"/>
                </a:solidFill>
                <a:latin typeface="Arial Bold"/>
              </a:rPr>
              <a:t>BỘ MÔN CÔNG NGHỆ </a:t>
            </a:r>
            <a:r>
              <a:rPr lang="en-US" sz="3700" smtClean="0">
                <a:solidFill>
                  <a:srgbClr val="000000"/>
                </a:solidFill>
                <a:latin typeface="Arial Bold"/>
              </a:rPr>
              <a:t>THÔNG TIN</a:t>
            </a:r>
            <a:endParaRPr lang="en-US" sz="3700">
              <a:solidFill>
                <a:srgbClr val="000000"/>
              </a:solidFill>
              <a:latin typeface="Arial Bold"/>
            </a:endParaRPr>
          </a:p>
        </p:txBody>
      </p:sp>
      <p:sp>
        <p:nvSpPr>
          <p:cNvPr id="4" name="TextBox 4"/>
          <p:cNvSpPr txBox="1"/>
          <p:nvPr/>
        </p:nvSpPr>
        <p:spPr>
          <a:xfrm>
            <a:off x="5327154" y="2435709"/>
            <a:ext cx="7633692" cy="1363331"/>
          </a:xfrm>
          <a:prstGeom prst="rect">
            <a:avLst/>
          </a:prstGeom>
        </p:spPr>
        <p:txBody>
          <a:bodyPr lIns="0" tIns="0" rIns="0" bIns="0" rtlCol="0" anchor="t">
            <a:spAutoFit/>
          </a:bodyPr>
          <a:lstStyle/>
          <a:p>
            <a:pPr algn="ctr">
              <a:lnSpc>
                <a:spcPts val="5180"/>
              </a:lnSpc>
            </a:pPr>
            <a:r>
              <a:rPr lang="en-US" sz="3700">
                <a:solidFill>
                  <a:srgbClr val="000000"/>
                </a:solidFill>
                <a:latin typeface="Arial Bold"/>
              </a:rPr>
              <a:t>THỰC TẬP ĐỒ ÁN CƠ SỞ NGÀNH</a:t>
            </a:r>
          </a:p>
          <a:p>
            <a:pPr algn="ctr">
              <a:lnSpc>
                <a:spcPts val="5180"/>
              </a:lnSpc>
            </a:pPr>
            <a:r>
              <a:rPr lang="en-US" sz="3700">
                <a:solidFill>
                  <a:srgbClr val="000000"/>
                </a:solidFill>
                <a:latin typeface="Arial Bold"/>
              </a:rPr>
              <a:t>HỌC KỲ I, NĂM HỌC 2023 - 2024</a:t>
            </a:r>
          </a:p>
        </p:txBody>
      </p:sp>
      <p:sp>
        <p:nvSpPr>
          <p:cNvPr id="5" name="TextBox 5"/>
          <p:cNvSpPr txBox="1"/>
          <p:nvPr/>
        </p:nvSpPr>
        <p:spPr>
          <a:xfrm>
            <a:off x="1028700" y="4208615"/>
            <a:ext cx="16230600" cy="2174228"/>
          </a:xfrm>
          <a:prstGeom prst="rect">
            <a:avLst/>
          </a:prstGeom>
        </p:spPr>
        <p:txBody>
          <a:bodyPr lIns="0" tIns="0" rIns="0" bIns="0" rtlCol="0" anchor="t">
            <a:spAutoFit/>
          </a:bodyPr>
          <a:lstStyle/>
          <a:p>
            <a:pPr algn="ctr">
              <a:lnSpc>
                <a:spcPts val="8260"/>
              </a:lnSpc>
            </a:pPr>
            <a:r>
              <a:rPr lang="en-US" sz="5900">
                <a:solidFill>
                  <a:srgbClr val="000000"/>
                </a:solidFill>
                <a:latin typeface="Arial Bold"/>
              </a:rPr>
              <a:t>TÌM HIỂU UI MOCKUP TRONG THIẾT KẾ GIAO DIỆN WEBSITE</a:t>
            </a:r>
          </a:p>
        </p:txBody>
      </p:sp>
      <p:sp>
        <p:nvSpPr>
          <p:cNvPr id="6" name="TextBox 6"/>
          <p:cNvSpPr txBox="1"/>
          <p:nvPr/>
        </p:nvSpPr>
        <p:spPr>
          <a:xfrm>
            <a:off x="2010204" y="6608757"/>
            <a:ext cx="4486771" cy="1166481"/>
          </a:xfrm>
          <a:prstGeom prst="rect">
            <a:avLst/>
          </a:prstGeom>
        </p:spPr>
        <p:txBody>
          <a:bodyPr lIns="0" tIns="0" rIns="0" bIns="0" rtlCol="0" anchor="t">
            <a:spAutoFit/>
          </a:bodyPr>
          <a:lstStyle/>
          <a:p>
            <a:pPr>
              <a:lnSpc>
                <a:spcPts val="4480"/>
              </a:lnSpc>
              <a:spcBef>
                <a:spcPct val="0"/>
              </a:spcBef>
            </a:pPr>
            <a:r>
              <a:rPr lang="en-US" sz="3200">
                <a:solidFill>
                  <a:srgbClr val="000000"/>
                </a:solidFill>
                <a:latin typeface="Arial Italics"/>
              </a:rPr>
              <a:t>Giáo viên hướng dẫn:</a:t>
            </a:r>
          </a:p>
          <a:p>
            <a:pPr>
              <a:lnSpc>
                <a:spcPts val="4480"/>
              </a:lnSpc>
              <a:spcBef>
                <a:spcPct val="0"/>
              </a:spcBef>
            </a:pPr>
            <a:r>
              <a:rPr lang="en-US" sz="3200">
                <a:solidFill>
                  <a:srgbClr val="000000"/>
                </a:solidFill>
                <a:latin typeface="Arial"/>
              </a:rPr>
              <a:t>Ths.Hà Thị Thúy Vi</a:t>
            </a:r>
          </a:p>
        </p:txBody>
      </p:sp>
      <p:sp>
        <p:nvSpPr>
          <p:cNvPr id="7" name="TextBox 7"/>
          <p:cNvSpPr txBox="1"/>
          <p:nvPr/>
        </p:nvSpPr>
        <p:spPr>
          <a:xfrm>
            <a:off x="11195667" y="6608757"/>
            <a:ext cx="6063633" cy="2852406"/>
          </a:xfrm>
          <a:prstGeom prst="rect">
            <a:avLst/>
          </a:prstGeom>
        </p:spPr>
        <p:txBody>
          <a:bodyPr lIns="0" tIns="0" rIns="0" bIns="0" rtlCol="0" anchor="t">
            <a:spAutoFit/>
          </a:bodyPr>
          <a:lstStyle/>
          <a:p>
            <a:pPr>
              <a:lnSpc>
                <a:spcPts val="4480"/>
              </a:lnSpc>
            </a:pPr>
            <a:r>
              <a:rPr lang="en-US" sz="3200">
                <a:solidFill>
                  <a:srgbClr val="000000"/>
                </a:solidFill>
                <a:latin typeface="Arial Italics"/>
              </a:rPr>
              <a:t>Sinh viên thực hiện:</a:t>
            </a:r>
          </a:p>
          <a:p>
            <a:pPr>
              <a:lnSpc>
                <a:spcPts val="4480"/>
              </a:lnSpc>
            </a:pPr>
            <a:r>
              <a:rPr lang="en-US" sz="3200">
                <a:solidFill>
                  <a:srgbClr val="000000"/>
                </a:solidFill>
                <a:latin typeface="Arial"/>
              </a:rPr>
              <a:t>Họ tên: Đặng Thị Kim Ngân</a:t>
            </a:r>
          </a:p>
          <a:p>
            <a:pPr>
              <a:lnSpc>
                <a:spcPts val="4480"/>
              </a:lnSpc>
            </a:pPr>
            <a:r>
              <a:rPr lang="en-US" sz="3200">
                <a:solidFill>
                  <a:srgbClr val="000000"/>
                </a:solidFill>
                <a:latin typeface="Arial"/>
              </a:rPr>
              <a:t>MSSV: 110121146</a:t>
            </a:r>
          </a:p>
          <a:p>
            <a:pPr>
              <a:lnSpc>
                <a:spcPts val="4480"/>
              </a:lnSpc>
            </a:pPr>
            <a:r>
              <a:rPr lang="en-US" sz="3200">
                <a:solidFill>
                  <a:srgbClr val="000000"/>
                </a:solidFill>
                <a:latin typeface="Arial"/>
              </a:rPr>
              <a:t>Lớp: DA21TTC</a:t>
            </a:r>
          </a:p>
          <a:p>
            <a:pPr algn="ctr">
              <a:lnSpc>
                <a:spcPts val="4480"/>
              </a:lnSpc>
              <a:spcBef>
                <a:spcPct val="0"/>
              </a:spcBef>
            </a:pPr>
            <a:endParaRPr lang="en-US" sz="3200">
              <a:solidFill>
                <a:srgbClr val="000000"/>
              </a:solidFill>
              <a:latin typeface="Arial"/>
            </a:endParaRPr>
          </a:p>
        </p:txBody>
      </p:sp>
      <p:sp>
        <p:nvSpPr>
          <p:cNvPr id="8" name="TextBox 8"/>
          <p:cNvSpPr txBox="1"/>
          <p:nvPr/>
        </p:nvSpPr>
        <p:spPr>
          <a:xfrm>
            <a:off x="6530231" y="9193200"/>
            <a:ext cx="5227538" cy="488301"/>
          </a:xfrm>
          <a:prstGeom prst="rect">
            <a:avLst/>
          </a:prstGeom>
        </p:spPr>
        <p:txBody>
          <a:bodyPr lIns="0" tIns="0" rIns="0" bIns="0" rtlCol="0" anchor="t">
            <a:spAutoFit/>
          </a:bodyPr>
          <a:lstStyle/>
          <a:p>
            <a:pPr algn="ctr">
              <a:lnSpc>
                <a:spcPts val="4060"/>
              </a:lnSpc>
              <a:spcBef>
                <a:spcPct val="0"/>
              </a:spcBef>
            </a:pPr>
            <a:r>
              <a:rPr lang="en-US" sz="2900">
                <a:solidFill>
                  <a:srgbClr val="000000"/>
                </a:solidFill>
                <a:latin typeface="Paytone One"/>
              </a:rPr>
              <a:t>Trà Vinh, tháng 12 năm 2023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6" name="TextBox 6"/>
          <p:cNvSpPr txBox="1"/>
          <p:nvPr/>
        </p:nvSpPr>
        <p:spPr>
          <a:xfrm>
            <a:off x="1924810" y="781879"/>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7" name="Group 7"/>
          <p:cNvGrpSpPr/>
          <p:nvPr/>
        </p:nvGrpSpPr>
        <p:grpSpPr>
          <a:xfrm>
            <a:off x="6034431" y="3636687"/>
            <a:ext cx="10170053" cy="5673579"/>
            <a:chOff x="0" y="0"/>
            <a:chExt cx="3555249" cy="1983371"/>
          </a:xfrm>
        </p:grpSpPr>
        <p:sp>
          <p:nvSpPr>
            <p:cNvPr id="8" name="Freeform 8"/>
            <p:cNvSpPr/>
            <p:nvPr/>
          </p:nvSpPr>
          <p:spPr>
            <a:xfrm>
              <a:off x="0" y="0"/>
              <a:ext cx="3555248" cy="1983371"/>
            </a:xfrm>
            <a:custGeom>
              <a:avLst/>
              <a:gdLst/>
              <a:ahLst/>
              <a:cxnLst/>
              <a:rect l="l" t="t" r="r" b="b"/>
              <a:pathLst>
                <a:path w="3555248" h="1983371">
                  <a:moveTo>
                    <a:pt x="45675" y="0"/>
                  </a:moveTo>
                  <a:lnTo>
                    <a:pt x="3509574" y="0"/>
                  </a:lnTo>
                  <a:cubicBezTo>
                    <a:pt x="3521687" y="0"/>
                    <a:pt x="3533305" y="4812"/>
                    <a:pt x="3541871" y="13378"/>
                  </a:cubicBezTo>
                  <a:cubicBezTo>
                    <a:pt x="3550436" y="21944"/>
                    <a:pt x="3555248" y="33561"/>
                    <a:pt x="3555248" y="45675"/>
                  </a:cubicBezTo>
                  <a:lnTo>
                    <a:pt x="3555248" y="1937696"/>
                  </a:lnTo>
                  <a:cubicBezTo>
                    <a:pt x="3555248" y="1949809"/>
                    <a:pt x="3550436" y="1961427"/>
                    <a:pt x="3541871" y="1969993"/>
                  </a:cubicBezTo>
                  <a:cubicBezTo>
                    <a:pt x="3533305" y="1978558"/>
                    <a:pt x="3521687" y="1983371"/>
                    <a:pt x="3509574" y="1983371"/>
                  </a:cubicBezTo>
                  <a:lnTo>
                    <a:pt x="45675" y="1983371"/>
                  </a:lnTo>
                  <a:cubicBezTo>
                    <a:pt x="33561" y="1983371"/>
                    <a:pt x="21944" y="1978558"/>
                    <a:pt x="13378" y="1969993"/>
                  </a:cubicBezTo>
                  <a:cubicBezTo>
                    <a:pt x="4812" y="1961427"/>
                    <a:pt x="0" y="1949809"/>
                    <a:pt x="0" y="1937696"/>
                  </a:cubicBezTo>
                  <a:lnTo>
                    <a:pt x="0" y="45675"/>
                  </a:lnTo>
                  <a:cubicBezTo>
                    <a:pt x="0" y="33561"/>
                    <a:pt x="4812" y="21944"/>
                    <a:pt x="13378" y="13378"/>
                  </a:cubicBezTo>
                  <a:cubicBezTo>
                    <a:pt x="21944" y="4812"/>
                    <a:pt x="33561" y="0"/>
                    <a:pt x="45675" y="0"/>
                  </a:cubicBezTo>
                  <a:close/>
                </a:path>
              </a:pathLst>
            </a:custGeom>
            <a:solidFill>
              <a:srgbClr val="9EA788"/>
            </a:solidFill>
            <a:ln cap="rnd">
              <a:noFill/>
              <a:prstDash val="solid"/>
              <a:round/>
            </a:ln>
          </p:spPr>
        </p:sp>
        <p:sp>
          <p:nvSpPr>
            <p:cNvPr id="9" name="TextBox 9"/>
            <p:cNvSpPr txBox="1"/>
            <p:nvPr/>
          </p:nvSpPr>
          <p:spPr>
            <a:xfrm>
              <a:off x="0" y="-38100"/>
              <a:ext cx="3555249" cy="202147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250229" y="4587470"/>
            <a:ext cx="9037772" cy="1162537"/>
            <a:chOff x="0" y="0"/>
            <a:chExt cx="3751342" cy="406400"/>
          </a:xfrm>
        </p:grpSpPr>
        <p:sp>
          <p:nvSpPr>
            <p:cNvPr id="11" name="Freeform 11"/>
            <p:cNvSpPr/>
            <p:nvPr/>
          </p:nvSpPr>
          <p:spPr>
            <a:xfrm>
              <a:off x="0" y="0"/>
              <a:ext cx="3751342" cy="406400"/>
            </a:xfrm>
            <a:custGeom>
              <a:avLst/>
              <a:gdLst/>
              <a:ahLst/>
              <a:cxnLst/>
              <a:rect l="l" t="t" r="r" b="b"/>
              <a:pathLst>
                <a:path w="3751342" h="406400">
                  <a:moveTo>
                    <a:pt x="43287" y="0"/>
                  </a:moveTo>
                  <a:lnTo>
                    <a:pt x="3708055" y="0"/>
                  </a:lnTo>
                  <a:cubicBezTo>
                    <a:pt x="3731962" y="0"/>
                    <a:pt x="3751342" y="19380"/>
                    <a:pt x="3751342" y="43287"/>
                  </a:cubicBezTo>
                  <a:lnTo>
                    <a:pt x="3751342" y="363113"/>
                  </a:lnTo>
                  <a:cubicBezTo>
                    <a:pt x="3751342" y="374593"/>
                    <a:pt x="3746781" y="385604"/>
                    <a:pt x="3738663" y="393721"/>
                  </a:cubicBezTo>
                  <a:cubicBezTo>
                    <a:pt x="3730546" y="401839"/>
                    <a:pt x="3719535" y="406400"/>
                    <a:pt x="3708055" y="406400"/>
                  </a:cubicBezTo>
                  <a:lnTo>
                    <a:pt x="43287" y="406400"/>
                  </a:lnTo>
                  <a:cubicBezTo>
                    <a:pt x="31807" y="406400"/>
                    <a:pt x="20796" y="401839"/>
                    <a:pt x="12679" y="393721"/>
                  </a:cubicBezTo>
                  <a:cubicBezTo>
                    <a:pt x="4561" y="385604"/>
                    <a:pt x="0" y="374593"/>
                    <a:pt x="0" y="363113"/>
                  </a:cubicBezTo>
                  <a:lnTo>
                    <a:pt x="0" y="43287"/>
                  </a:lnTo>
                  <a:cubicBezTo>
                    <a:pt x="0" y="31807"/>
                    <a:pt x="4561" y="20796"/>
                    <a:pt x="12679" y="12679"/>
                  </a:cubicBezTo>
                  <a:cubicBezTo>
                    <a:pt x="20796" y="4561"/>
                    <a:pt x="31807" y="0"/>
                    <a:pt x="43287" y="0"/>
                  </a:cubicBezTo>
                  <a:close/>
                </a:path>
              </a:pathLst>
            </a:custGeom>
            <a:solidFill>
              <a:srgbClr val="FFFFFF"/>
            </a:solidFill>
            <a:ln cap="rnd">
              <a:noFill/>
              <a:prstDash val="solid"/>
              <a:round/>
            </a:ln>
          </p:spPr>
        </p:sp>
        <p:sp>
          <p:nvSpPr>
            <p:cNvPr id="12" name="TextBox 12"/>
            <p:cNvSpPr txBox="1"/>
            <p:nvPr/>
          </p:nvSpPr>
          <p:spPr>
            <a:xfrm>
              <a:off x="0" y="-38100"/>
              <a:ext cx="3751342"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a:grpSpLocks noChangeAspect="1"/>
          </p:cNvGrpSpPr>
          <p:nvPr/>
        </p:nvGrpSpPr>
        <p:grpSpPr>
          <a:xfrm>
            <a:off x="2790020" y="4448585"/>
            <a:ext cx="4656966" cy="4809715"/>
            <a:chOff x="0" y="0"/>
            <a:chExt cx="6350000" cy="6558280"/>
          </a:xfrm>
        </p:grpSpPr>
        <p:sp>
          <p:nvSpPr>
            <p:cNvPr id="14" name="Freeform 1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3749" b="-3749"/>
              </a:stretch>
            </a:blipFill>
          </p:spPr>
        </p:sp>
        <p:sp>
          <p:nvSpPr>
            <p:cNvPr id="15" name="Freeform 1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id="16" name="Freeform 16"/>
          <p:cNvSpPr/>
          <p:nvPr/>
        </p:nvSpPr>
        <p:spPr>
          <a:xfrm rot="-5400000">
            <a:off x="7554605" y="3384183"/>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7" name="Freeform 17"/>
          <p:cNvSpPr/>
          <p:nvPr/>
        </p:nvSpPr>
        <p:spPr>
          <a:xfrm>
            <a:off x="13572079" y="3636687"/>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9687388" y="4709550"/>
            <a:ext cx="6067607" cy="744076"/>
          </a:xfrm>
          <a:prstGeom prst="rect">
            <a:avLst/>
          </a:prstGeom>
        </p:spPr>
        <p:txBody>
          <a:bodyPr lIns="0" tIns="0" rIns="0" bIns="0" rtlCol="0" anchor="t">
            <a:spAutoFit/>
          </a:bodyPr>
          <a:lstStyle/>
          <a:p>
            <a:pPr algn="ctr">
              <a:lnSpc>
                <a:spcPts val="5712"/>
              </a:lnSpc>
            </a:pPr>
            <a:r>
              <a:rPr lang="en-US" sz="4080">
                <a:solidFill>
                  <a:srgbClr val="626953"/>
                </a:solidFill>
                <a:latin typeface="Poppins Ultra-Bold"/>
              </a:rPr>
              <a:t>Prototype design tools</a:t>
            </a:r>
          </a:p>
        </p:txBody>
      </p:sp>
      <p:sp>
        <p:nvSpPr>
          <p:cNvPr id="19" name="TextBox 19"/>
          <p:cNvSpPr txBox="1"/>
          <p:nvPr/>
        </p:nvSpPr>
        <p:spPr>
          <a:xfrm>
            <a:off x="7971121" y="5969083"/>
            <a:ext cx="7783874" cy="3018445"/>
          </a:xfrm>
          <a:prstGeom prst="rect">
            <a:avLst/>
          </a:prstGeom>
        </p:spPr>
        <p:txBody>
          <a:bodyPr lIns="0" tIns="0" rIns="0" bIns="0" rtlCol="0" anchor="t">
            <a:spAutoFit/>
          </a:bodyPr>
          <a:lstStyle/>
          <a:p>
            <a:pPr>
              <a:lnSpc>
                <a:spcPts val="4779"/>
              </a:lnSpc>
              <a:spcBef>
                <a:spcPct val="0"/>
              </a:spcBef>
            </a:pPr>
            <a:r>
              <a:rPr lang="en-US" sz="3413">
                <a:solidFill>
                  <a:srgbClr val="FFFFFF"/>
                </a:solidFill>
                <a:latin typeface="Arial" panose="020B0604020202020204" pitchFamily="34" charset="0"/>
                <a:cs typeface="Arial" panose="020B0604020202020204" pitchFamily="34" charset="0"/>
              </a:rPr>
              <a:t>Là một ứng dụng giúp các thiết kế viên và nhà phát triển tạo và kiểm thử các bản mẫu và giao diện người dùng (UI) của ứng dụng và trang web một cách dễ dàng. </a:t>
            </a:r>
          </a:p>
        </p:txBody>
      </p:sp>
      <p:sp>
        <p:nvSpPr>
          <p:cNvPr id="20" name="TextBox 20"/>
          <p:cNvSpPr txBox="1"/>
          <p:nvPr/>
        </p:nvSpPr>
        <p:spPr>
          <a:xfrm>
            <a:off x="2110296" y="2718061"/>
            <a:ext cx="9067106"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Một số tính năng nổi bật của Adobe XD: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2110296" y="2718061"/>
            <a:ext cx="9067106"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Một số tính năng nổi bật của Adobe XD: </a:t>
            </a:r>
          </a:p>
        </p:txBody>
      </p:sp>
      <p:grpSp>
        <p:nvGrpSpPr>
          <p:cNvPr id="6" name="Group 6"/>
          <p:cNvGrpSpPr/>
          <p:nvPr/>
        </p:nvGrpSpPr>
        <p:grpSpPr>
          <a:xfrm>
            <a:off x="2354276" y="3636687"/>
            <a:ext cx="10170053" cy="5673579"/>
            <a:chOff x="0" y="0"/>
            <a:chExt cx="3555249" cy="1983371"/>
          </a:xfrm>
        </p:grpSpPr>
        <p:sp>
          <p:nvSpPr>
            <p:cNvPr id="7" name="Freeform 7"/>
            <p:cNvSpPr/>
            <p:nvPr/>
          </p:nvSpPr>
          <p:spPr>
            <a:xfrm>
              <a:off x="0" y="0"/>
              <a:ext cx="3555248" cy="1983371"/>
            </a:xfrm>
            <a:custGeom>
              <a:avLst/>
              <a:gdLst/>
              <a:ahLst/>
              <a:cxnLst/>
              <a:rect l="l" t="t" r="r" b="b"/>
              <a:pathLst>
                <a:path w="3555248" h="1983371">
                  <a:moveTo>
                    <a:pt x="45675" y="0"/>
                  </a:moveTo>
                  <a:lnTo>
                    <a:pt x="3509574" y="0"/>
                  </a:lnTo>
                  <a:cubicBezTo>
                    <a:pt x="3521687" y="0"/>
                    <a:pt x="3533305" y="4812"/>
                    <a:pt x="3541871" y="13378"/>
                  </a:cubicBezTo>
                  <a:cubicBezTo>
                    <a:pt x="3550436" y="21944"/>
                    <a:pt x="3555248" y="33561"/>
                    <a:pt x="3555248" y="45675"/>
                  </a:cubicBezTo>
                  <a:lnTo>
                    <a:pt x="3555248" y="1937696"/>
                  </a:lnTo>
                  <a:cubicBezTo>
                    <a:pt x="3555248" y="1949809"/>
                    <a:pt x="3550436" y="1961427"/>
                    <a:pt x="3541871" y="1969993"/>
                  </a:cubicBezTo>
                  <a:cubicBezTo>
                    <a:pt x="3533305" y="1978558"/>
                    <a:pt x="3521687" y="1983371"/>
                    <a:pt x="3509574" y="1983371"/>
                  </a:cubicBezTo>
                  <a:lnTo>
                    <a:pt x="45675" y="1983371"/>
                  </a:lnTo>
                  <a:cubicBezTo>
                    <a:pt x="33561" y="1983371"/>
                    <a:pt x="21944" y="1978558"/>
                    <a:pt x="13378" y="1969993"/>
                  </a:cubicBezTo>
                  <a:cubicBezTo>
                    <a:pt x="4812" y="1961427"/>
                    <a:pt x="0" y="1949809"/>
                    <a:pt x="0" y="1937696"/>
                  </a:cubicBezTo>
                  <a:lnTo>
                    <a:pt x="0" y="45675"/>
                  </a:lnTo>
                  <a:cubicBezTo>
                    <a:pt x="0" y="33561"/>
                    <a:pt x="4812" y="21944"/>
                    <a:pt x="13378" y="13378"/>
                  </a:cubicBezTo>
                  <a:cubicBezTo>
                    <a:pt x="21944" y="4812"/>
                    <a:pt x="33561" y="0"/>
                    <a:pt x="45675" y="0"/>
                  </a:cubicBezTo>
                  <a:close/>
                </a:path>
              </a:pathLst>
            </a:custGeom>
            <a:solidFill>
              <a:srgbClr val="9EA788"/>
            </a:solidFill>
            <a:ln cap="rnd">
              <a:noFill/>
              <a:prstDash val="solid"/>
              <a:round/>
            </a:ln>
          </p:spPr>
        </p:sp>
        <p:sp>
          <p:nvSpPr>
            <p:cNvPr id="8" name="TextBox 8"/>
            <p:cNvSpPr txBox="1"/>
            <p:nvPr/>
          </p:nvSpPr>
          <p:spPr>
            <a:xfrm>
              <a:off x="0" y="-38100"/>
              <a:ext cx="3555249" cy="202147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4277345"/>
            <a:ext cx="9649826" cy="1162537"/>
            <a:chOff x="0" y="0"/>
            <a:chExt cx="3751342" cy="406400"/>
          </a:xfrm>
        </p:grpSpPr>
        <p:sp>
          <p:nvSpPr>
            <p:cNvPr id="10" name="Freeform 10"/>
            <p:cNvSpPr/>
            <p:nvPr/>
          </p:nvSpPr>
          <p:spPr>
            <a:xfrm>
              <a:off x="0" y="0"/>
              <a:ext cx="3751342" cy="406400"/>
            </a:xfrm>
            <a:custGeom>
              <a:avLst/>
              <a:gdLst/>
              <a:ahLst/>
              <a:cxnLst/>
              <a:rect l="l" t="t" r="r" b="b"/>
              <a:pathLst>
                <a:path w="3751342" h="406400">
                  <a:moveTo>
                    <a:pt x="43287" y="0"/>
                  </a:moveTo>
                  <a:lnTo>
                    <a:pt x="3708055" y="0"/>
                  </a:lnTo>
                  <a:cubicBezTo>
                    <a:pt x="3731962" y="0"/>
                    <a:pt x="3751342" y="19380"/>
                    <a:pt x="3751342" y="43287"/>
                  </a:cubicBezTo>
                  <a:lnTo>
                    <a:pt x="3751342" y="363113"/>
                  </a:lnTo>
                  <a:cubicBezTo>
                    <a:pt x="3751342" y="374593"/>
                    <a:pt x="3746781" y="385604"/>
                    <a:pt x="3738663" y="393721"/>
                  </a:cubicBezTo>
                  <a:cubicBezTo>
                    <a:pt x="3730546" y="401839"/>
                    <a:pt x="3719535" y="406400"/>
                    <a:pt x="3708055" y="406400"/>
                  </a:cubicBezTo>
                  <a:lnTo>
                    <a:pt x="43287" y="406400"/>
                  </a:lnTo>
                  <a:cubicBezTo>
                    <a:pt x="31807" y="406400"/>
                    <a:pt x="20796" y="401839"/>
                    <a:pt x="12679" y="393721"/>
                  </a:cubicBezTo>
                  <a:cubicBezTo>
                    <a:pt x="4561" y="385604"/>
                    <a:pt x="0" y="374593"/>
                    <a:pt x="0" y="363113"/>
                  </a:cubicBezTo>
                  <a:lnTo>
                    <a:pt x="0" y="43287"/>
                  </a:lnTo>
                  <a:cubicBezTo>
                    <a:pt x="0" y="31807"/>
                    <a:pt x="4561" y="20796"/>
                    <a:pt x="12679" y="12679"/>
                  </a:cubicBezTo>
                  <a:cubicBezTo>
                    <a:pt x="20796" y="4561"/>
                    <a:pt x="31807" y="0"/>
                    <a:pt x="43287" y="0"/>
                  </a:cubicBezTo>
                  <a:close/>
                </a:path>
              </a:pathLst>
            </a:custGeom>
            <a:solidFill>
              <a:srgbClr val="FFFFFF"/>
            </a:solidFill>
            <a:ln cap="rnd">
              <a:noFill/>
              <a:prstDash val="solid"/>
              <a:round/>
            </a:ln>
          </p:spPr>
        </p:sp>
        <p:sp>
          <p:nvSpPr>
            <p:cNvPr id="11" name="TextBox 11"/>
            <p:cNvSpPr txBox="1"/>
            <p:nvPr/>
          </p:nvSpPr>
          <p:spPr>
            <a:xfrm>
              <a:off x="0" y="-38100"/>
              <a:ext cx="3751342"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1098126" y="4448585"/>
            <a:ext cx="4656966" cy="4809715"/>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85" r="-38253"/>
              </a:stretch>
            </a:blipFill>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sp>
      </p:grpSp>
      <p:sp>
        <p:nvSpPr>
          <p:cNvPr id="15" name="Freeform 15"/>
          <p:cNvSpPr/>
          <p:nvPr/>
        </p:nvSpPr>
        <p:spPr>
          <a:xfrm rot="-5400000">
            <a:off x="7554605" y="3384183"/>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TextBox 16"/>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17" name="TextBox 17"/>
          <p:cNvSpPr txBox="1"/>
          <p:nvPr/>
        </p:nvSpPr>
        <p:spPr>
          <a:xfrm>
            <a:off x="1924810" y="76008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18" name="TextBox 18"/>
          <p:cNvSpPr txBox="1"/>
          <p:nvPr/>
        </p:nvSpPr>
        <p:spPr>
          <a:xfrm>
            <a:off x="2751913" y="4424663"/>
            <a:ext cx="6067607" cy="744076"/>
          </a:xfrm>
          <a:prstGeom prst="rect">
            <a:avLst/>
          </a:prstGeom>
        </p:spPr>
        <p:txBody>
          <a:bodyPr lIns="0" tIns="0" rIns="0" bIns="0" rtlCol="0" anchor="t">
            <a:spAutoFit/>
          </a:bodyPr>
          <a:lstStyle/>
          <a:p>
            <a:pPr algn="ctr">
              <a:lnSpc>
                <a:spcPts val="5712"/>
              </a:lnSpc>
            </a:pPr>
            <a:r>
              <a:rPr lang="en-US" sz="4080">
                <a:solidFill>
                  <a:srgbClr val="626953"/>
                </a:solidFill>
                <a:latin typeface="Poppins Ultra-Bold"/>
              </a:rPr>
              <a:t>Repeat Grids</a:t>
            </a:r>
          </a:p>
        </p:txBody>
      </p:sp>
      <p:sp>
        <p:nvSpPr>
          <p:cNvPr id="19" name="TextBox 19"/>
          <p:cNvSpPr txBox="1"/>
          <p:nvPr/>
        </p:nvSpPr>
        <p:spPr>
          <a:xfrm>
            <a:off x="2751913" y="5620858"/>
            <a:ext cx="7783874" cy="3497235"/>
          </a:xfrm>
          <a:prstGeom prst="rect">
            <a:avLst/>
          </a:prstGeom>
        </p:spPr>
        <p:txBody>
          <a:bodyPr lIns="0" tIns="0" rIns="0" bIns="0" rtlCol="0" anchor="t">
            <a:spAutoFit/>
          </a:bodyPr>
          <a:lstStyle/>
          <a:p>
            <a:pPr>
              <a:lnSpc>
                <a:spcPts val="4639"/>
              </a:lnSpc>
              <a:spcBef>
                <a:spcPct val="0"/>
              </a:spcBef>
            </a:pPr>
            <a:r>
              <a:rPr lang="en-US" sz="3313">
                <a:solidFill>
                  <a:srgbClr val="FFFFFF"/>
                </a:solidFill>
                <a:latin typeface="Arial" panose="020B0604020202020204" pitchFamily="34" charset="0"/>
                <a:cs typeface="Arial" panose="020B0604020202020204" pitchFamily="34" charset="0"/>
              </a:rPr>
              <a:t>Nó cho phép bạn tạo một lưới (grid) của các phần tử và sao chép chúng một cách nhanh chóng để tạo ra các bản sao lặp lại. Có thể dễ dàng điều chỉnh nội dung và khoảng cách giữa các phần tử trong lưới.</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2285963" y="2718061"/>
            <a:ext cx="8715772"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Các ứng dụng phổ biến của Adobe XD :</a:t>
            </a:r>
          </a:p>
        </p:txBody>
      </p:sp>
      <p:sp>
        <p:nvSpPr>
          <p:cNvPr id="6" name="TextBox 6"/>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7" name="TextBox 7"/>
          <p:cNvSpPr txBox="1"/>
          <p:nvPr/>
        </p:nvSpPr>
        <p:spPr>
          <a:xfrm>
            <a:off x="2009188" y="74067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8" name="Group 8"/>
          <p:cNvGrpSpPr/>
          <p:nvPr/>
        </p:nvGrpSpPr>
        <p:grpSpPr>
          <a:xfrm>
            <a:off x="2411933" y="3558152"/>
            <a:ext cx="3744794" cy="4081780"/>
            <a:chOff x="0" y="0"/>
            <a:chExt cx="4993059" cy="5442373"/>
          </a:xfrm>
        </p:grpSpPr>
        <p:pic>
          <p:nvPicPr>
            <p:cNvPr id="9" name="Picture 9"/>
            <p:cNvPicPr>
              <a:picLocks noChangeAspect="1"/>
            </p:cNvPicPr>
            <p:nvPr/>
          </p:nvPicPr>
          <p:blipFill>
            <a:blip r:embed="rId3"/>
            <a:srcRect l="4127" r="4127"/>
            <a:stretch>
              <a:fillRect/>
            </a:stretch>
          </p:blipFill>
          <p:spPr>
            <a:xfrm>
              <a:off x="0" y="0"/>
              <a:ext cx="4993059" cy="5442373"/>
            </a:xfrm>
            <a:prstGeom prst="rect">
              <a:avLst/>
            </a:prstGeom>
          </p:spPr>
        </p:pic>
      </p:grpSp>
      <p:grpSp>
        <p:nvGrpSpPr>
          <p:cNvPr id="10" name="Group 10"/>
          <p:cNvGrpSpPr/>
          <p:nvPr/>
        </p:nvGrpSpPr>
        <p:grpSpPr>
          <a:xfrm>
            <a:off x="6156727" y="6449647"/>
            <a:ext cx="571500" cy="5715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3" name="Group 13"/>
          <p:cNvGrpSpPr/>
          <p:nvPr/>
        </p:nvGrpSpPr>
        <p:grpSpPr>
          <a:xfrm>
            <a:off x="6156727" y="5697580"/>
            <a:ext cx="571500" cy="5715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6" name="Group 16"/>
          <p:cNvGrpSpPr/>
          <p:nvPr/>
        </p:nvGrpSpPr>
        <p:grpSpPr>
          <a:xfrm>
            <a:off x="6156727" y="4945514"/>
            <a:ext cx="571500" cy="5715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9" name="Group 19"/>
          <p:cNvGrpSpPr/>
          <p:nvPr/>
        </p:nvGrpSpPr>
        <p:grpSpPr>
          <a:xfrm>
            <a:off x="6156727" y="4193447"/>
            <a:ext cx="571500" cy="5715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sp>
        <p:nvSpPr>
          <p:cNvPr id="22" name="TextBox 22"/>
          <p:cNvSpPr txBox="1"/>
          <p:nvPr/>
        </p:nvSpPr>
        <p:spPr>
          <a:xfrm>
            <a:off x="7143309" y="3982627"/>
            <a:ext cx="3032423"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Thiết kế web</a:t>
            </a:r>
          </a:p>
        </p:txBody>
      </p:sp>
      <p:sp>
        <p:nvSpPr>
          <p:cNvPr id="23" name="TextBox 23"/>
          <p:cNvSpPr txBox="1"/>
          <p:nvPr/>
        </p:nvSpPr>
        <p:spPr>
          <a:xfrm>
            <a:off x="7143309" y="4718819"/>
            <a:ext cx="6298406"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Thiết kế ứng dụng di động</a:t>
            </a:r>
          </a:p>
        </p:txBody>
      </p:sp>
      <p:sp>
        <p:nvSpPr>
          <p:cNvPr id="24" name="TextBox 24"/>
          <p:cNvSpPr txBox="1"/>
          <p:nvPr/>
        </p:nvSpPr>
        <p:spPr>
          <a:xfrm>
            <a:off x="7143309" y="5450339"/>
            <a:ext cx="8249091" cy="756617"/>
          </a:xfrm>
          <a:prstGeom prst="rect">
            <a:avLst/>
          </a:prstGeom>
        </p:spPr>
        <p:txBody>
          <a:bodyPr wrap="square" lIns="0" tIns="0" rIns="0" bIns="0" rtlCol="0" anchor="t">
            <a:spAutoFit/>
          </a:bodyPr>
          <a:lstStyle/>
          <a:p>
            <a:pPr>
              <a:lnSpc>
                <a:spcPts val="5880"/>
              </a:lnSpc>
            </a:pPr>
            <a:r>
              <a:rPr lang="en-US" sz="4200">
                <a:solidFill>
                  <a:srgbClr val="000000"/>
                </a:solidFill>
                <a:latin typeface="Arial"/>
              </a:rPr>
              <a:t>Thiết kế trải nghiệm người dùng</a:t>
            </a:r>
          </a:p>
        </p:txBody>
      </p:sp>
      <p:sp>
        <p:nvSpPr>
          <p:cNvPr id="25" name="TextBox 25"/>
          <p:cNvSpPr txBox="1"/>
          <p:nvPr/>
        </p:nvSpPr>
        <p:spPr>
          <a:xfrm>
            <a:off x="7159360" y="6255337"/>
            <a:ext cx="2309217"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Cộng tác </a:t>
            </a:r>
          </a:p>
        </p:txBody>
      </p:sp>
      <p:sp>
        <p:nvSpPr>
          <p:cNvPr id="26" name="TextBox 26"/>
          <p:cNvSpPr txBox="1"/>
          <p:nvPr/>
        </p:nvSpPr>
        <p:spPr>
          <a:xfrm>
            <a:off x="1926001" y="7425007"/>
            <a:ext cx="15333299" cy="2809392"/>
          </a:xfrm>
          <a:prstGeom prst="rect">
            <a:avLst/>
          </a:prstGeom>
        </p:spPr>
        <p:txBody>
          <a:bodyPr lIns="0" tIns="0" rIns="0" bIns="0" rtlCol="0" anchor="t">
            <a:spAutoFit/>
          </a:bodyPr>
          <a:lstStyle/>
          <a:p>
            <a:pPr algn="just">
              <a:lnSpc>
                <a:spcPts val="5556"/>
              </a:lnSpc>
            </a:pPr>
            <a:r>
              <a:rPr lang="en-US" sz="3969">
                <a:solidFill>
                  <a:srgbClr val="000000"/>
                </a:solidFill>
                <a:latin typeface="Arial"/>
              </a:rPr>
              <a:t>      Adobe XD là một công cụ linh hoạt có thể được sử dụng cho nhiều mục đích khác nhau. Nó là một lựa chọn tuyệt vời cho các nhà thiết kế UI và UX muốn tạo ra các thiết kế đẹp và hiệu quả.</a:t>
            </a:r>
          </a:p>
          <a:p>
            <a:pPr algn="just">
              <a:lnSpc>
                <a:spcPts val="4996"/>
              </a:lnSpc>
            </a:pPr>
            <a:endParaRPr lang="en-US" sz="3969">
              <a:solidFill>
                <a:srgbClr val="000000"/>
              </a:solidFill>
              <a:latin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2268438" y="3405752"/>
            <a:ext cx="14818651" cy="4056401"/>
          </a:xfrm>
          <a:prstGeom prst="rect">
            <a:avLst/>
          </a:prstGeom>
        </p:spPr>
        <p:txBody>
          <a:bodyPr lIns="0" tIns="0" rIns="0" bIns="0" rtlCol="0" anchor="t">
            <a:spAutoFit/>
          </a:bodyPr>
          <a:lstStyle/>
          <a:p>
            <a:pPr algn="just">
              <a:lnSpc>
                <a:spcPts val="5318"/>
              </a:lnSpc>
              <a:spcBef>
                <a:spcPct val="0"/>
              </a:spcBef>
            </a:pPr>
            <a:r>
              <a:rPr lang="en-US" sz="3799">
                <a:solidFill>
                  <a:srgbClr val="000000"/>
                </a:solidFill>
                <a:latin typeface="Arial"/>
              </a:rPr>
              <a:t> - 2016: Adobe XD được phát hành lần đầu tiên.</a:t>
            </a:r>
          </a:p>
          <a:p>
            <a:pPr algn="just">
              <a:lnSpc>
                <a:spcPts val="5318"/>
              </a:lnSpc>
              <a:spcBef>
                <a:spcPct val="0"/>
              </a:spcBef>
            </a:pPr>
            <a:r>
              <a:rPr lang="en-US" sz="3799">
                <a:solidFill>
                  <a:srgbClr val="000000"/>
                </a:solidFill>
                <a:latin typeface="Arial"/>
              </a:rPr>
              <a:t> - 2017: Adobe XD được bổ sung tính năng protoyping.</a:t>
            </a:r>
          </a:p>
          <a:p>
            <a:pPr algn="just">
              <a:lnSpc>
                <a:spcPts val="5318"/>
              </a:lnSpc>
              <a:spcBef>
                <a:spcPct val="0"/>
              </a:spcBef>
            </a:pPr>
            <a:r>
              <a:rPr lang="en-US" sz="3799">
                <a:solidFill>
                  <a:srgbClr val="000000"/>
                </a:solidFill>
                <a:latin typeface="Arial"/>
              </a:rPr>
              <a:t> - 2018: Adobe XD được bổ sung tính cộng tác.</a:t>
            </a:r>
          </a:p>
          <a:p>
            <a:pPr algn="just">
              <a:lnSpc>
                <a:spcPts val="5318"/>
              </a:lnSpc>
              <a:spcBef>
                <a:spcPct val="0"/>
              </a:spcBef>
            </a:pPr>
            <a:r>
              <a:rPr lang="en-US" sz="3799">
                <a:solidFill>
                  <a:srgbClr val="000000"/>
                </a:solidFill>
                <a:latin typeface="Arial"/>
              </a:rPr>
              <a:t> - 2019: Adobe XD được bổ sung tính năng thiết kế web.</a:t>
            </a:r>
          </a:p>
          <a:p>
            <a:pPr algn="just">
              <a:lnSpc>
                <a:spcPts val="5318"/>
              </a:lnSpc>
              <a:spcBef>
                <a:spcPct val="0"/>
              </a:spcBef>
            </a:pPr>
            <a:r>
              <a:rPr lang="en-US" sz="3799">
                <a:solidFill>
                  <a:srgbClr val="000000"/>
                </a:solidFill>
                <a:latin typeface="Arial"/>
              </a:rPr>
              <a:t> - 2020: Adobe XD được bổ sung tính năng thiết kế cho AR/VR.</a:t>
            </a:r>
          </a:p>
          <a:p>
            <a:pPr algn="just">
              <a:lnSpc>
                <a:spcPts val="5318"/>
              </a:lnSpc>
              <a:spcBef>
                <a:spcPct val="0"/>
              </a:spcBef>
            </a:pPr>
            <a:r>
              <a:rPr lang="en-US" sz="3799">
                <a:solidFill>
                  <a:srgbClr val="000000"/>
                </a:solidFill>
                <a:latin typeface="Arial"/>
              </a:rPr>
              <a:t> - 2021: Adobe XD được bổ sung tính năng thiết kế cho thiết bị đeo.</a:t>
            </a:r>
          </a:p>
        </p:txBody>
      </p:sp>
      <p:sp>
        <p:nvSpPr>
          <p:cNvPr id="6" name="AutoShape 6"/>
          <p:cNvSpPr/>
          <p:nvPr/>
        </p:nvSpPr>
        <p:spPr>
          <a:xfrm>
            <a:off x="2987666" y="8484945"/>
            <a:ext cx="14099423" cy="0"/>
          </a:xfrm>
          <a:prstGeom prst="line">
            <a:avLst/>
          </a:prstGeom>
          <a:ln w="66675" cap="flat">
            <a:solidFill>
              <a:srgbClr val="000000"/>
            </a:solidFill>
            <a:prstDash val="solid"/>
            <a:headEnd type="none" w="sm" len="sm"/>
            <a:tailEnd type="none" w="sm" len="sm"/>
          </a:ln>
        </p:spPr>
      </p:sp>
      <p:grpSp>
        <p:nvGrpSpPr>
          <p:cNvPr id="7" name="Group 7"/>
          <p:cNvGrpSpPr/>
          <p:nvPr/>
        </p:nvGrpSpPr>
        <p:grpSpPr>
          <a:xfrm>
            <a:off x="2268438" y="7985114"/>
            <a:ext cx="999662" cy="9996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2016</a:t>
              </a:r>
            </a:p>
          </p:txBody>
        </p:sp>
      </p:grpSp>
      <p:grpSp>
        <p:nvGrpSpPr>
          <p:cNvPr id="10" name="Group 10"/>
          <p:cNvGrpSpPr/>
          <p:nvPr/>
        </p:nvGrpSpPr>
        <p:grpSpPr>
          <a:xfrm>
            <a:off x="4706557" y="7995554"/>
            <a:ext cx="999662" cy="9996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2017</a:t>
              </a:r>
            </a:p>
          </p:txBody>
        </p:sp>
      </p:grpSp>
      <p:grpSp>
        <p:nvGrpSpPr>
          <p:cNvPr id="13" name="Group 13"/>
          <p:cNvGrpSpPr/>
          <p:nvPr/>
        </p:nvGrpSpPr>
        <p:grpSpPr>
          <a:xfrm>
            <a:off x="7144494" y="7995554"/>
            <a:ext cx="999662" cy="99966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2018</a:t>
              </a:r>
            </a:p>
          </p:txBody>
        </p:sp>
      </p:grpSp>
      <p:grpSp>
        <p:nvGrpSpPr>
          <p:cNvPr id="16" name="Group 16"/>
          <p:cNvGrpSpPr/>
          <p:nvPr/>
        </p:nvGrpSpPr>
        <p:grpSpPr>
          <a:xfrm>
            <a:off x="9582431" y="7985114"/>
            <a:ext cx="999662" cy="99966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2019</a:t>
              </a:r>
            </a:p>
          </p:txBody>
        </p:sp>
      </p:grpSp>
      <p:grpSp>
        <p:nvGrpSpPr>
          <p:cNvPr id="19" name="Group 19"/>
          <p:cNvGrpSpPr/>
          <p:nvPr/>
        </p:nvGrpSpPr>
        <p:grpSpPr>
          <a:xfrm>
            <a:off x="12020369" y="7985114"/>
            <a:ext cx="999662" cy="999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2020</a:t>
              </a:r>
            </a:p>
          </p:txBody>
        </p:sp>
      </p:grpSp>
      <p:grpSp>
        <p:nvGrpSpPr>
          <p:cNvPr id="22" name="Group 22"/>
          <p:cNvGrpSpPr/>
          <p:nvPr/>
        </p:nvGrpSpPr>
        <p:grpSpPr>
          <a:xfrm>
            <a:off x="14458306" y="7995554"/>
            <a:ext cx="999662" cy="999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2021</a:t>
              </a:r>
            </a:p>
          </p:txBody>
        </p:sp>
      </p:grpSp>
      <p:sp>
        <p:nvSpPr>
          <p:cNvPr id="25" name="Freeform 25"/>
          <p:cNvSpPr/>
          <p:nvPr/>
        </p:nvSpPr>
        <p:spPr>
          <a:xfrm>
            <a:off x="16322349" y="8082836"/>
            <a:ext cx="764740" cy="912380"/>
          </a:xfrm>
          <a:custGeom>
            <a:avLst/>
            <a:gdLst/>
            <a:ahLst/>
            <a:cxnLst/>
            <a:rect l="l" t="t" r="r" b="b"/>
            <a:pathLst>
              <a:path w="764740" h="912380">
                <a:moveTo>
                  <a:pt x="0" y="0"/>
                </a:moveTo>
                <a:lnTo>
                  <a:pt x="764741" y="0"/>
                </a:lnTo>
                <a:lnTo>
                  <a:pt x="764741" y="912380"/>
                </a:lnTo>
                <a:lnTo>
                  <a:pt x="0" y="9123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rnd">
            <a:noFill/>
            <a:prstDash val="solid"/>
            <a:round/>
          </a:ln>
        </p:spPr>
      </p:sp>
      <p:sp>
        <p:nvSpPr>
          <p:cNvPr id="26" name="TextBox 26"/>
          <p:cNvSpPr txBox="1"/>
          <p:nvPr/>
        </p:nvSpPr>
        <p:spPr>
          <a:xfrm>
            <a:off x="2268438" y="2718061"/>
            <a:ext cx="6875562"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Lịch sử hình thành Adobe XD:</a:t>
            </a:r>
          </a:p>
        </p:txBody>
      </p:sp>
      <p:sp>
        <p:nvSpPr>
          <p:cNvPr id="27" name="TextBox 27"/>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28" name="TextBox 28"/>
          <p:cNvSpPr txBox="1"/>
          <p:nvPr/>
        </p:nvSpPr>
        <p:spPr>
          <a:xfrm>
            <a:off x="1924810" y="751535"/>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29" name="Group 29"/>
          <p:cNvGrpSpPr/>
          <p:nvPr/>
        </p:nvGrpSpPr>
        <p:grpSpPr>
          <a:xfrm>
            <a:off x="15105030" y="1171199"/>
            <a:ext cx="2154270" cy="2104408"/>
            <a:chOff x="0" y="0"/>
            <a:chExt cx="4828540" cy="4716780"/>
          </a:xfrm>
        </p:grpSpPr>
        <p:sp>
          <p:nvSpPr>
            <p:cNvPr id="30" name="Freeform 30"/>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36785" r="-36785"/>
              </a:stretch>
            </a:blipFill>
          </p:spPr>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6" name="TextBox 6"/>
          <p:cNvSpPr txBox="1"/>
          <p:nvPr/>
        </p:nvSpPr>
        <p:spPr>
          <a:xfrm>
            <a:off x="1926001" y="76156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7" name="TextBox 7"/>
          <p:cNvSpPr txBox="1"/>
          <p:nvPr/>
        </p:nvSpPr>
        <p:spPr>
          <a:xfrm>
            <a:off x="2194090" y="2718061"/>
            <a:ext cx="7493298" cy="589905"/>
          </a:xfrm>
          <a:prstGeom prst="rect">
            <a:avLst/>
          </a:prstGeom>
        </p:spPr>
        <p:txBody>
          <a:bodyPr wrap="square"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Ưu điểm của công cụ Adobe XD:</a:t>
            </a:r>
          </a:p>
        </p:txBody>
      </p:sp>
      <p:sp>
        <p:nvSpPr>
          <p:cNvPr id="8" name="TextBox 8"/>
          <p:cNvSpPr txBox="1"/>
          <p:nvPr/>
        </p:nvSpPr>
        <p:spPr>
          <a:xfrm>
            <a:off x="2440649" y="3405752"/>
            <a:ext cx="14818651" cy="272290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Khả năng tương thích cao </a:t>
            </a:r>
          </a:p>
          <a:p>
            <a:pPr marL="820238" lvl="1" indent="-410119" algn="just">
              <a:lnSpc>
                <a:spcPts val="5318"/>
              </a:lnSpc>
              <a:buFont typeface="Arial"/>
              <a:buChar char="•"/>
            </a:pPr>
            <a:r>
              <a:rPr lang="en-US" sz="3799">
                <a:solidFill>
                  <a:srgbClr val="000000"/>
                </a:solidFill>
                <a:latin typeface="Arial"/>
              </a:rPr>
              <a:t>Tính dễ dàng và linh hoạt</a:t>
            </a:r>
          </a:p>
          <a:p>
            <a:pPr marL="820238" lvl="1" indent="-410119" algn="just">
              <a:lnSpc>
                <a:spcPts val="5318"/>
              </a:lnSpc>
              <a:buFont typeface="Arial"/>
              <a:buChar char="•"/>
            </a:pPr>
            <a:r>
              <a:rPr lang="en-US" sz="3799">
                <a:solidFill>
                  <a:srgbClr val="000000"/>
                </a:solidFill>
                <a:latin typeface="Arial"/>
              </a:rPr>
              <a:t>Tích hợp mượt mà</a:t>
            </a:r>
          </a:p>
          <a:p>
            <a:pPr marL="820238" lvl="1" indent="-410119" algn="just">
              <a:lnSpc>
                <a:spcPts val="5318"/>
              </a:lnSpc>
              <a:spcBef>
                <a:spcPct val="0"/>
              </a:spcBef>
              <a:buFont typeface="Arial"/>
              <a:buChar char="•"/>
            </a:pPr>
            <a:r>
              <a:rPr lang="en-US" sz="3799">
                <a:solidFill>
                  <a:srgbClr val="000000"/>
                </a:solidFill>
                <a:latin typeface="Arial"/>
              </a:rPr>
              <a:t>Trang bị nhiều Plugin mạnh mẽ</a:t>
            </a:r>
          </a:p>
        </p:txBody>
      </p:sp>
      <p:sp>
        <p:nvSpPr>
          <p:cNvPr id="9" name="TextBox 9"/>
          <p:cNvSpPr txBox="1"/>
          <p:nvPr/>
        </p:nvSpPr>
        <p:spPr>
          <a:xfrm>
            <a:off x="2194090" y="6338204"/>
            <a:ext cx="8245310" cy="589905"/>
          </a:xfrm>
          <a:prstGeom prst="rect">
            <a:avLst/>
          </a:prstGeom>
        </p:spPr>
        <p:txBody>
          <a:bodyPr wrap="square"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Nhược điểm của công cụ Adobe XD:</a:t>
            </a:r>
          </a:p>
        </p:txBody>
      </p:sp>
      <p:sp>
        <p:nvSpPr>
          <p:cNvPr id="10" name="TextBox 10"/>
          <p:cNvSpPr txBox="1"/>
          <p:nvPr/>
        </p:nvSpPr>
        <p:spPr>
          <a:xfrm>
            <a:off x="2440649" y="7025894"/>
            <a:ext cx="14818651" cy="205615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Nâng cấp liên tục</a:t>
            </a:r>
          </a:p>
          <a:p>
            <a:pPr marL="820238" lvl="1" indent="-410119" algn="just">
              <a:lnSpc>
                <a:spcPts val="5318"/>
              </a:lnSpc>
              <a:buFont typeface="Arial"/>
              <a:buChar char="•"/>
            </a:pPr>
            <a:r>
              <a:rPr lang="en-US" sz="3799">
                <a:solidFill>
                  <a:srgbClr val="000000"/>
                </a:solidFill>
                <a:latin typeface="Arial"/>
              </a:rPr>
              <a:t>Cần kỹ năng sử dụng phần mềm</a:t>
            </a:r>
          </a:p>
          <a:p>
            <a:pPr marL="820238" lvl="1" indent="-410119" algn="just">
              <a:lnSpc>
                <a:spcPts val="5318"/>
              </a:lnSpc>
              <a:spcBef>
                <a:spcPct val="0"/>
              </a:spcBef>
              <a:buFont typeface="Arial"/>
              <a:buChar char="•"/>
            </a:pPr>
            <a:r>
              <a:rPr lang="en-US" sz="3799">
                <a:solidFill>
                  <a:srgbClr val="000000"/>
                </a:solidFill>
                <a:latin typeface="Arial"/>
              </a:rPr>
              <a:t>Trả phí </a:t>
            </a:r>
          </a:p>
        </p:txBody>
      </p:sp>
      <p:grpSp>
        <p:nvGrpSpPr>
          <p:cNvPr id="11" name="Group 11"/>
          <p:cNvGrpSpPr/>
          <p:nvPr/>
        </p:nvGrpSpPr>
        <p:grpSpPr>
          <a:xfrm>
            <a:off x="15105030" y="1171199"/>
            <a:ext cx="2154270" cy="2104408"/>
            <a:chOff x="0" y="0"/>
            <a:chExt cx="4828540" cy="4716780"/>
          </a:xfrm>
        </p:grpSpPr>
        <p:sp>
          <p:nvSpPr>
            <p:cNvPr id="12" name="Freeform 1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3"/>
              <a:stretch>
                <a:fillRect l="-36785" r="-36785"/>
              </a:stretch>
            </a:blip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10525110" y="2210499"/>
            <a:ext cx="6466673" cy="1050641"/>
          </a:xfrm>
          <a:custGeom>
            <a:avLst/>
            <a:gdLst/>
            <a:ahLst/>
            <a:cxnLst/>
            <a:rect l="l" t="t" r="r" b="b"/>
            <a:pathLst>
              <a:path w="6466673" h="1050641">
                <a:moveTo>
                  <a:pt x="0" y="0"/>
                </a:moveTo>
                <a:lnTo>
                  <a:pt x="6466673" y="0"/>
                </a:lnTo>
                <a:lnTo>
                  <a:pt x="6466673" y="1050641"/>
                </a:lnTo>
                <a:lnTo>
                  <a:pt x="0" y="1050641"/>
                </a:lnTo>
                <a:lnTo>
                  <a:pt x="0" y="0"/>
                </a:lnTo>
                <a:close/>
              </a:path>
            </a:pathLst>
          </a:custGeom>
          <a:blipFill>
            <a:blip r:embed="rId3"/>
            <a:stretch>
              <a:fillRect t="-14852" b="-5723"/>
            </a:stretch>
          </a:blipFill>
          <a:ln w="38100" cap="sq">
            <a:solidFill>
              <a:srgbClr val="000000"/>
            </a:solidFill>
            <a:prstDash val="lgDash"/>
            <a:miter/>
          </a:ln>
        </p:spPr>
      </p:sp>
      <p:sp>
        <p:nvSpPr>
          <p:cNvPr id="6" name="AutoShape 6"/>
          <p:cNvSpPr/>
          <p:nvPr/>
        </p:nvSpPr>
        <p:spPr>
          <a:xfrm>
            <a:off x="13758447" y="3039656"/>
            <a:ext cx="12186" cy="644469"/>
          </a:xfrm>
          <a:prstGeom prst="line">
            <a:avLst/>
          </a:prstGeom>
          <a:ln w="28575" cap="flat">
            <a:solidFill>
              <a:srgbClr val="000000"/>
            </a:solidFill>
            <a:prstDash val="solid"/>
            <a:headEnd type="none" w="sm" len="sm"/>
            <a:tailEnd type="arrow" w="med" len="sm"/>
          </a:ln>
        </p:spPr>
      </p:sp>
      <p:grpSp>
        <p:nvGrpSpPr>
          <p:cNvPr id="7" name="Group 7"/>
          <p:cNvGrpSpPr/>
          <p:nvPr/>
        </p:nvGrpSpPr>
        <p:grpSpPr>
          <a:xfrm>
            <a:off x="10927432" y="2377356"/>
            <a:ext cx="5588855" cy="702423"/>
            <a:chOff x="0" y="0"/>
            <a:chExt cx="2114371" cy="265740"/>
          </a:xfrm>
        </p:grpSpPr>
        <p:sp>
          <p:nvSpPr>
            <p:cNvPr id="8" name="Freeform 8"/>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9" name="TextBox 9"/>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10" name="Freeform 10"/>
          <p:cNvSpPr/>
          <p:nvPr/>
        </p:nvSpPr>
        <p:spPr>
          <a:xfrm>
            <a:off x="10525110" y="4631464"/>
            <a:ext cx="6466673" cy="2359440"/>
          </a:xfrm>
          <a:custGeom>
            <a:avLst/>
            <a:gdLst/>
            <a:ahLst/>
            <a:cxnLst/>
            <a:rect l="l" t="t" r="r" b="b"/>
            <a:pathLst>
              <a:path w="6466673" h="2359440">
                <a:moveTo>
                  <a:pt x="0" y="0"/>
                </a:moveTo>
                <a:lnTo>
                  <a:pt x="6466673" y="0"/>
                </a:lnTo>
                <a:lnTo>
                  <a:pt x="6466673" y="2359440"/>
                </a:lnTo>
                <a:lnTo>
                  <a:pt x="0" y="2359440"/>
                </a:lnTo>
                <a:lnTo>
                  <a:pt x="0" y="0"/>
                </a:lnTo>
                <a:close/>
              </a:path>
            </a:pathLst>
          </a:custGeom>
          <a:blipFill>
            <a:blip r:embed="rId4"/>
            <a:stretch>
              <a:fillRect l="-3482" t="-6676" r="-706"/>
            </a:stretch>
          </a:blipFill>
          <a:ln w="38100" cap="rnd">
            <a:solidFill>
              <a:srgbClr val="000000"/>
            </a:solidFill>
            <a:prstDash val="dash"/>
            <a:round/>
          </a:ln>
        </p:spPr>
      </p:sp>
      <p:grpSp>
        <p:nvGrpSpPr>
          <p:cNvPr id="11" name="Group 11"/>
          <p:cNvGrpSpPr/>
          <p:nvPr/>
        </p:nvGrpSpPr>
        <p:grpSpPr>
          <a:xfrm>
            <a:off x="10982846" y="3684125"/>
            <a:ext cx="5588855" cy="702423"/>
            <a:chOff x="0" y="0"/>
            <a:chExt cx="2114371" cy="265740"/>
          </a:xfrm>
        </p:grpSpPr>
        <p:sp>
          <p:nvSpPr>
            <p:cNvPr id="12" name="Freeform 12"/>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13" name="TextBox 13"/>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grpSp>
        <p:nvGrpSpPr>
          <p:cNvPr id="14" name="Group 14"/>
          <p:cNvGrpSpPr/>
          <p:nvPr/>
        </p:nvGrpSpPr>
        <p:grpSpPr>
          <a:xfrm>
            <a:off x="11007848" y="4895167"/>
            <a:ext cx="5588855" cy="702423"/>
            <a:chOff x="0" y="0"/>
            <a:chExt cx="2114371" cy="265740"/>
          </a:xfrm>
        </p:grpSpPr>
        <p:sp>
          <p:nvSpPr>
            <p:cNvPr id="15" name="Freeform 15"/>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16" name="TextBox 16"/>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17" name="AutoShape 17"/>
          <p:cNvSpPr/>
          <p:nvPr/>
        </p:nvSpPr>
        <p:spPr>
          <a:xfrm>
            <a:off x="13790621" y="4386856"/>
            <a:ext cx="11744" cy="508311"/>
          </a:xfrm>
          <a:prstGeom prst="line">
            <a:avLst/>
          </a:prstGeom>
          <a:ln w="28575" cap="flat">
            <a:solidFill>
              <a:srgbClr val="000000"/>
            </a:solidFill>
            <a:prstDash val="solid"/>
            <a:headEnd type="none" w="sm" len="sm"/>
            <a:tailEnd type="arrow" w="med" len="sm"/>
          </a:ln>
        </p:spPr>
      </p:sp>
      <p:grpSp>
        <p:nvGrpSpPr>
          <p:cNvPr id="18" name="Group 18"/>
          <p:cNvGrpSpPr/>
          <p:nvPr/>
        </p:nvGrpSpPr>
        <p:grpSpPr>
          <a:xfrm>
            <a:off x="11033028" y="6106517"/>
            <a:ext cx="5588855" cy="702114"/>
            <a:chOff x="0" y="0"/>
            <a:chExt cx="2114371" cy="265623"/>
          </a:xfrm>
        </p:grpSpPr>
        <p:sp>
          <p:nvSpPr>
            <p:cNvPr id="19" name="Freeform 19"/>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20" name="TextBox 20"/>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1" name="AutoShape 21"/>
          <p:cNvSpPr/>
          <p:nvPr/>
        </p:nvSpPr>
        <p:spPr>
          <a:xfrm>
            <a:off x="13815712" y="5597898"/>
            <a:ext cx="11744" cy="508311"/>
          </a:xfrm>
          <a:prstGeom prst="line">
            <a:avLst/>
          </a:prstGeom>
          <a:ln w="28575" cap="flat">
            <a:solidFill>
              <a:srgbClr val="000000"/>
            </a:solidFill>
            <a:prstDash val="solid"/>
            <a:headEnd type="none" w="sm" len="sm"/>
            <a:tailEnd type="arrow" w="med" len="sm"/>
          </a:ln>
        </p:spPr>
      </p:sp>
      <p:grpSp>
        <p:nvGrpSpPr>
          <p:cNvPr id="22" name="Group 22"/>
          <p:cNvGrpSpPr/>
          <p:nvPr/>
        </p:nvGrpSpPr>
        <p:grpSpPr>
          <a:xfrm>
            <a:off x="11001296" y="7317251"/>
            <a:ext cx="5588855" cy="702114"/>
            <a:chOff x="0" y="0"/>
            <a:chExt cx="2114371" cy="265623"/>
          </a:xfrm>
        </p:grpSpPr>
        <p:sp>
          <p:nvSpPr>
            <p:cNvPr id="23" name="Freeform 23"/>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24" name="TextBox 24"/>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5" name="AutoShape 25"/>
          <p:cNvSpPr/>
          <p:nvPr/>
        </p:nvSpPr>
        <p:spPr>
          <a:xfrm>
            <a:off x="13783980" y="6808940"/>
            <a:ext cx="11744" cy="508311"/>
          </a:xfrm>
          <a:prstGeom prst="line">
            <a:avLst/>
          </a:prstGeom>
          <a:ln w="28575" cap="flat">
            <a:solidFill>
              <a:srgbClr val="000000"/>
            </a:solidFill>
            <a:prstDash val="solid"/>
            <a:headEnd type="none" w="sm" len="sm"/>
            <a:tailEnd type="arrow" w="med" len="sm"/>
          </a:ln>
        </p:spPr>
      </p:sp>
      <p:grpSp>
        <p:nvGrpSpPr>
          <p:cNvPr id="26" name="Group 26"/>
          <p:cNvGrpSpPr/>
          <p:nvPr/>
        </p:nvGrpSpPr>
        <p:grpSpPr>
          <a:xfrm>
            <a:off x="11058120" y="8556186"/>
            <a:ext cx="5588855" cy="702114"/>
            <a:chOff x="0" y="0"/>
            <a:chExt cx="2114371" cy="265623"/>
          </a:xfrm>
        </p:grpSpPr>
        <p:sp>
          <p:nvSpPr>
            <p:cNvPr id="27" name="Freeform 27"/>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sp>
        <p:sp>
          <p:nvSpPr>
            <p:cNvPr id="28" name="TextBox 28"/>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9" name="AutoShape 29"/>
          <p:cNvSpPr/>
          <p:nvPr/>
        </p:nvSpPr>
        <p:spPr>
          <a:xfrm>
            <a:off x="13840804" y="8019673"/>
            <a:ext cx="11744" cy="508311"/>
          </a:xfrm>
          <a:prstGeom prst="line">
            <a:avLst/>
          </a:prstGeom>
          <a:ln w="28575" cap="flat">
            <a:solidFill>
              <a:srgbClr val="000000"/>
            </a:solidFill>
            <a:prstDash val="solid"/>
            <a:headEnd type="none" w="sm" len="sm"/>
            <a:tailEnd type="arrow" w="med" len="sm"/>
          </a:ln>
        </p:spPr>
      </p:sp>
      <p:sp>
        <p:nvSpPr>
          <p:cNvPr id="30" name="Freeform 30"/>
          <p:cNvSpPr/>
          <p:nvPr/>
        </p:nvSpPr>
        <p:spPr>
          <a:xfrm>
            <a:off x="10053993" y="2680967"/>
            <a:ext cx="929315" cy="3120695"/>
          </a:xfrm>
          <a:custGeom>
            <a:avLst/>
            <a:gdLst/>
            <a:ahLst/>
            <a:cxnLst/>
            <a:rect l="l" t="t" r="r" b="b"/>
            <a:pathLst>
              <a:path w="929315" h="3120695">
                <a:moveTo>
                  <a:pt x="0" y="0"/>
                </a:moveTo>
                <a:lnTo>
                  <a:pt x="929315" y="0"/>
                </a:lnTo>
                <a:lnTo>
                  <a:pt x="929315" y="3120695"/>
                </a:lnTo>
                <a:lnTo>
                  <a:pt x="0" y="3120695"/>
                </a:lnTo>
                <a:lnTo>
                  <a:pt x="0" y="0"/>
                </a:lnTo>
                <a:close/>
              </a:path>
            </a:pathLst>
          </a:custGeom>
          <a:blipFill>
            <a:blip r:embed="rId5"/>
            <a:stretch>
              <a:fillRect t="-47945" b="-47945"/>
            </a:stretch>
          </a:blipFill>
          <a:ln cap="sq">
            <a:noFill/>
            <a:prstDash val="solid"/>
            <a:miter/>
          </a:ln>
        </p:spPr>
      </p:sp>
      <p:sp>
        <p:nvSpPr>
          <p:cNvPr id="31" name="AutoShape 31"/>
          <p:cNvSpPr/>
          <p:nvPr/>
        </p:nvSpPr>
        <p:spPr>
          <a:xfrm flipV="1">
            <a:off x="10065801" y="5801662"/>
            <a:ext cx="452850" cy="19044"/>
          </a:xfrm>
          <a:prstGeom prst="line">
            <a:avLst/>
          </a:prstGeom>
          <a:ln w="28575" cap="flat">
            <a:solidFill>
              <a:srgbClr val="000000"/>
            </a:solidFill>
            <a:prstDash val="solid"/>
            <a:headEnd type="none" w="sm" len="sm"/>
            <a:tailEnd type="none" w="sm" len="sm"/>
          </a:ln>
        </p:spPr>
      </p:sp>
      <p:sp>
        <p:nvSpPr>
          <p:cNvPr id="32" name="AutoShape 32"/>
          <p:cNvSpPr/>
          <p:nvPr/>
        </p:nvSpPr>
        <p:spPr>
          <a:xfrm flipV="1">
            <a:off x="10065010" y="2680967"/>
            <a:ext cx="453640" cy="19044"/>
          </a:xfrm>
          <a:prstGeom prst="line">
            <a:avLst/>
          </a:prstGeom>
          <a:ln w="28575" cap="flat">
            <a:solidFill>
              <a:srgbClr val="000000"/>
            </a:solidFill>
            <a:prstDash val="solid"/>
            <a:headEnd type="none" w="sm" len="sm"/>
            <a:tailEnd type="none" w="sm" len="sm"/>
          </a:ln>
        </p:spPr>
      </p:sp>
      <p:sp>
        <p:nvSpPr>
          <p:cNvPr id="33" name="Freeform 33"/>
          <p:cNvSpPr/>
          <p:nvPr/>
        </p:nvSpPr>
        <p:spPr>
          <a:xfrm>
            <a:off x="1924810" y="5246378"/>
            <a:ext cx="7496984" cy="3748492"/>
          </a:xfrm>
          <a:custGeom>
            <a:avLst/>
            <a:gdLst/>
            <a:ahLst/>
            <a:cxnLst/>
            <a:rect l="l" t="t" r="r" b="b"/>
            <a:pathLst>
              <a:path w="7496984" h="3748492">
                <a:moveTo>
                  <a:pt x="0" y="0"/>
                </a:moveTo>
                <a:lnTo>
                  <a:pt x="7496984" y="0"/>
                </a:lnTo>
                <a:lnTo>
                  <a:pt x="7496984" y="3748492"/>
                </a:lnTo>
                <a:lnTo>
                  <a:pt x="0" y="3748492"/>
                </a:lnTo>
                <a:lnTo>
                  <a:pt x="0" y="0"/>
                </a:lnTo>
                <a:close/>
              </a:path>
            </a:pathLst>
          </a:custGeom>
          <a:blipFill>
            <a:blip r:embed="rId6"/>
            <a:stretch>
              <a:fillRect/>
            </a:stretch>
          </a:blipFill>
        </p:spPr>
      </p:sp>
      <p:sp>
        <p:nvSpPr>
          <p:cNvPr id="34" name="TextBox 34"/>
          <p:cNvSpPr txBox="1"/>
          <p:nvPr/>
        </p:nvSpPr>
        <p:spPr>
          <a:xfrm>
            <a:off x="1935690"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35" name="TextBox 35"/>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36" name="TextBox 36"/>
          <p:cNvSpPr txBox="1"/>
          <p:nvPr/>
        </p:nvSpPr>
        <p:spPr>
          <a:xfrm>
            <a:off x="11210705" y="2467895"/>
            <a:ext cx="5054496" cy="473719"/>
          </a:xfrm>
          <a:prstGeom prst="rect">
            <a:avLst/>
          </a:prstGeom>
        </p:spPr>
        <p:txBody>
          <a:bodyPr lIns="0" tIns="0" rIns="0" bIns="0" rtlCol="0" anchor="t">
            <a:spAutoFit/>
          </a:bodyPr>
          <a:lstStyle/>
          <a:p>
            <a:pPr algn="ctr">
              <a:lnSpc>
                <a:spcPts val="3988"/>
              </a:lnSpc>
            </a:pPr>
            <a:r>
              <a:rPr lang="en-US" sz="2848">
                <a:solidFill>
                  <a:srgbClr val="000000"/>
                </a:solidFill>
                <a:latin typeface="Paytone One"/>
              </a:rPr>
              <a:t>Nghiên cứu và Phân tích</a:t>
            </a:r>
          </a:p>
        </p:txBody>
      </p:sp>
      <p:sp>
        <p:nvSpPr>
          <p:cNvPr id="37" name="TextBox 37"/>
          <p:cNvSpPr txBox="1"/>
          <p:nvPr/>
        </p:nvSpPr>
        <p:spPr>
          <a:xfrm>
            <a:off x="11275027" y="3774495"/>
            <a:ext cx="5054496" cy="474057"/>
          </a:xfrm>
          <a:prstGeom prst="rect">
            <a:avLst/>
          </a:prstGeom>
        </p:spPr>
        <p:txBody>
          <a:bodyPr lIns="0" tIns="0" rIns="0" bIns="0" rtlCol="0" anchor="t">
            <a:spAutoFit/>
          </a:bodyPr>
          <a:lstStyle/>
          <a:p>
            <a:pPr algn="ctr">
              <a:lnSpc>
                <a:spcPts val="3969"/>
              </a:lnSpc>
            </a:pPr>
            <a:r>
              <a:rPr lang="en-US" sz="2835">
                <a:solidFill>
                  <a:srgbClr val="000000"/>
                </a:solidFill>
                <a:latin typeface="Paytone One"/>
              </a:rPr>
              <a:t>Xác định Cấu Trúc</a:t>
            </a:r>
          </a:p>
        </p:txBody>
      </p:sp>
      <p:sp>
        <p:nvSpPr>
          <p:cNvPr id="38" name="TextBox 38"/>
          <p:cNvSpPr txBox="1"/>
          <p:nvPr/>
        </p:nvSpPr>
        <p:spPr>
          <a:xfrm>
            <a:off x="12118269" y="4981364"/>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Wireframing</a:t>
            </a:r>
          </a:p>
        </p:txBody>
      </p:sp>
      <p:sp>
        <p:nvSpPr>
          <p:cNvPr id="39" name="TextBox 39"/>
          <p:cNvSpPr txBox="1"/>
          <p:nvPr/>
        </p:nvSpPr>
        <p:spPr>
          <a:xfrm>
            <a:off x="12168451" y="6201306"/>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Thiết kế giao diện</a:t>
            </a:r>
          </a:p>
        </p:txBody>
      </p:sp>
      <p:sp>
        <p:nvSpPr>
          <p:cNvPr id="40" name="TextBox 40"/>
          <p:cNvSpPr txBox="1"/>
          <p:nvPr/>
        </p:nvSpPr>
        <p:spPr>
          <a:xfrm>
            <a:off x="12168451" y="7412348"/>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Kiểm thử</a:t>
            </a:r>
          </a:p>
        </p:txBody>
      </p:sp>
      <p:sp>
        <p:nvSpPr>
          <p:cNvPr id="41" name="TextBox 41"/>
          <p:cNvSpPr txBox="1"/>
          <p:nvPr/>
        </p:nvSpPr>
        <p:spPr>
          <a:xfrm>
            <a:off x="12060050" y="8646416"/>
            <a:ext cx="3534813" cy="474029"/>
          </a:xfrm>
          <a:prstGeom prst="rect">
            <a:avLst/>
          </a:prstGeom>
        </p:spPr>
        <p:txBody>
          <a:bodyPr lIns="0" tIns="0" rIns="0" bIns="0" rtlCol="0" anchor="t">
            <a:spAutoFit/>
          </a:bodyPr>
          <a:lstStyle/>
          <a:p>
            <a:pPr algn="ctr">
              <a:lnSpc>
                <a:spcPts val="3971"/>
              </a:lnSpc>
            </a:pPr>
            <a:r>
              <a:rPr lang="en-US" sz="2836" b="1">
                <a:solidFill>
                  <a:srgbClr val="000000"/>
                </a:solidFill>
                <a:latin typeface="Paytone One Semi-Bold"/>
              </a:rPr>
              <a:t>Xuất Bản, Chia Sẻ </a:t>
            </a:r>
          </a:p>
        </p:txBody>
      </p:sp>
      <p:sp>
        <p:nvSpPr>
          <p:cNvPr id="42" name="TextBox 42"/>
          <p:cNvSpPr txBox="1"/>
          <p:nvPr/>
        </p:nvSpPr>
        <p:spPr>
          <a:xfrm>
            <a:off x="4676693" y="3411766"/>
            <a:ext cx="4467307" cy="1180465"/>
          </a:xfrm>
          <a:prstGeom prst="rect">
            <a:avLst/>
          </a:prstGeom>
        </p:spPr>
        <p:txBody>
          <a:bodyPr lIns="0" tIns="0" rIns="0" bIns="0" rtlCol="0" anchor="t">
            <a:spAutoFit/>
          </a:bodyPr>
          <a:lstStyle/>
          <a:p>
            <a:pPr algn="ctr">
              <a:lnSpc>
                <a:spcPts val="4759"/>
              </a:lnSpc>
            </a:pPr>
            <a:r>
              <a:rPr lang="en-US" sz="3399">
                <a:solidFill>
                  <a:srgbClr val="000000"/>
                </a:solidFill>
                <a:latin typeface="Sriracha"/>
              </a:rPr>
              <a:t>Quy trình  thực nghiệm thiết kế website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10211499" y="2210499"/>
            <a:ext cx="7047801" cy="7047801"/>
          </a:xfrm>
          <a:custGeom>
            <a:avLst/>
            <a:gdLst/>
            <a:ahLst/>
            <a:cxnLst/>
            <a:rect l="l" t="t" r="r" b="b"/>
            <a:pathLst>
              <a:path w="7047801" h="7047801">
                <a:moveTo>
                  <a:pt x="0" y="0"/>
                </a:moveTo>
                <a:lnTo>
                  <a:pt x="7047801" y="0"/>
                </a:lnTo>
                <a:lnTo>
                  <a:pt x="7047801" y="7047801"/>
                </a:lnTo>
                <a:lnTo>
                  <a:pt x="0" y="7047801"/>
                </a:lnTo>
                <a:lnTo>
                  <a:pt x="0" y="0"/>
                </a:lnTo>
                <a:close/>
              </a:path>
            </a:pathLst>
          </a:custGeom>
          <a:blipFill>
            <a:blip r:embed="rId3"/>
            <a:stretch>
              <a:fillRect/>
            </a:stretch>
          </a:blipFill>
        </p:spPr>
      </p:sp>
      <p:sp>
        <p:nvSpPr>
          <p:cNvPr id="6" name="TextBox 6"/>
          <p:cNvSpPr txBox="1"/>
          <p:nvPr/>
        </p:nvSpPr>
        <p:spPr>
          <a:xfrm>
            <a:off x="1935690" y="782973"/>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7" name="TextBox 7"/>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8" name="TextBox 8"/>
          <p:cNvSpPr txBox="1"/>
          <p:nvPr/>
        </p:nvSpPr>
        <p:spPr>
          <a:xfrm>
            <a:off x="2500421" y="2705157"/>
            <a:ext cx="6180826" cy="562644"/>
          </a:xfrm>
          <a:prstGeom prst="rect">
            <a:avLst/>
          </a:prstGeom>
        </p:spPr>
        <p:txBody>
          <a:bodyPr lIns="0" tIns="0" rIns="0" bIns="0" rtlCol="0" anchor="t">
            <a:spAutoFit/>
          </a:bodyPr>
          <a:lstStyle/>
          <a:p>
            <a:pPr marL="722979" lvl="1" indent="-361489" algn="ctr">
              <a:lnSpc>
                <a:spcPts val="4688"/>
              </a:lnSpc>
              <a:buFont typeface="Arial"/>
              <a:buChar char="•"/>
            </a:pPr>
            <a:r>
              <a:rPr lang="en-US" sz="3348">
                <a:solidFill>
                  <a:srgbClr val="000000"/>
                </a:solidFill>
                <a:latin typeface="Paytone One"/>
              </a:rPr>
              <a:t>Nghiên cứu và Phân tích: </a:t>
            </a:r>
          </a:p>
        </p:txBody>
      </p:sp>
      <p:sp>
        <p:nvSpPr>
          <p:cNvPr id="9" name="TextBox 9"/>
          <p:cNvSpPr txBox="1"/>
          <p:nvPr/>
        </p:nvSpPr>
        <p:spPr>
          <a:xfrm>
            <a:off x="2268438" y="3405752"/>
            <a:ext cx="7417440" cy="6056651"/>
          </a:xfrm>
          <a:prstGeom prst="rect">
            <a:avLst/>
          </a:prstGeom>
        </p:spPr>
        <p:txBody>
          <a:bodyPr lIns="0" tIns="0" rIns="0" bIns="0" rtlCol="0" anchor="t">
            <a:spAutoFit/>
          </a:bodyPr>
          <a:lstStyle/>
          <a:p>
            <a:pPr algn="just">
              <a:lnSpc>
                <a:spcPts val="5318"/>
              </a:lnSpc>
            </a:pPr>
            <a:r>
              <a:rPr lang="en-US" sz="3799">
                <a:solidFill>
                  <a:srgbClr val="000000"/>
                </a:solidFill>
                <a:latin typeface="Arial"/>
              </a:rPr>
              <a:t>  - Nghiên cứu:  </a:t>
            </a:r>
          </a:p>
          <a:p>
            <a:pPr algn="just">
              <a:lnSpc>
                <a:spcPts val="5318"/>
              </a:lnSpc>
            </a:pPr>
            <a:r>
              <a:rPr lang="en-US" sz="3799">
                <a:solidFill>
                  <a:srgbClr val="000000"/>
                </a:solidFill>
                <a:latin typeface="Arial"/>
              </a:rPr>
              <a:t>    + Tìm hiểu về thị trường trà sữa</a:t>
            </a:r>
          </a:p>
          <a:p>
            <a:pPr algn="just">
              <a:lnSpc>
                <a:spcPts val="5318"/>
              </a:lnSpc>
            </a:pPr>
            <a:r>
              <a:rPr lang="en-US" sz="3799">
                <a:solidFill>
                  <a:srgbClr val="000000"/>
                </a:solidFill>
                <a:latin typeface="Arial"/>
              </a:rPr>
              <a:t>    + Đối tượng khách hàng</a:t>
            </a:r>
          </a:p>
          <a:p>
            <a:pPr algn="just">
              <a:lnSpc>
                <a:spcPts val="5318"/>
              </a:lnSpc>
            </a:pPr>
            <a:r>
              <a:rPr lang="en-US" sz="3799">
                <a:solidFill>
                  <a:srgbClr val="000000"/>
                </a:solidFill>
                <a:latin typeface="Arial"/>
              </a:rPr>
              <a:t>    + Xu hướng thiết kế</a:t>
            </a:r>
          </a:p>
          <a:p>
            <a:pPr algn="just">
              <a:lnSpc>
                <a:spcPts val="5318"/>
              </a:lnSpc>
            </a:pPr>
            <a:r>
              <a:rPr lang="en-US" sz="3799">
                <a:solidFill>
                  <a:srgbClr val="000000"/>
                </a:solidFill>
                <a:latin typeface="Arial"/>
              </a:rPr>
              <a:t> - Phân tích:</a:t>
            </a:r>
          </a:p>
          <a:p>
            <a:pPr algn="just">
              <a:lnSpc>
                <a:spcPts val="5318"/>
              </a:lnSpc>
            </a:pPr>
            <a:r>
              <a:rPr lang="en-US" sz="3799">
                <a:solidFill>
                  <a:srgbClr val="000000"/>
                </a:solidFill>
                <a:latin typeface="Arial"/>
              </a:rPr>
              <a:t>    + Phân tích website cần những yếu tố quan trọng nào.</a:t>
            </a:r>
          </a:p>
          <a:p>
            <a:pPr algn="just">
              <a:lnSpc>
                <a:spcPts val="5318"/>
              </a:lnSpc>
            </a:pPr>
            <a:endParaRPr lang="en-US" sz="3799">
              <a:solidFill>
                <a:srgbClr val="000000"/>
              </a:solidFill>
              <a:latin typeface="Arial"/>
            </a:endParaRPr>
          </a:p>
          <a:p>
            <a:pPr algn="just">
              <a:lnSpc>
                <a:spcPts val="5318"/>
              </a:lnSpc>
              <a:spcBef>
                <a:spcPct val="0"/>
              </a:spcBef>
            </a:pPr>
            <a:endParaRPr lang="en-US" sz="3799">
              <a:solidFill>
                <a:srgbClr val="000000"/>
              </a:solidFill>
              <a:latin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3081711" y="2972492"/>
            <a:ext cx="13874043" cy="5990499"/>
          </a:xfrm>
          <a:custGeom>
            <a:avLst/>
            <a:gdLst/>
            <a:ahLst/>
            <a:cxnLst/>
            <a:rect l="l" t="t" r="r" b="b"/>
            <a:pathLst>
              <a:path w="13874043" h="5990499">
                <a:moveTo>
                  <a:pt x="0" y="0"/>
                </a:moveTo>
                <a:lnTo>
                  <a:pt x="13874043" y="0"/>
                </a:lnTo>
                <a:lnTo>
                  <a:pt x="13874043" y="5990499"/>
                </a:lnTo>
                <a:lnTo>
                  <a:pt x="0" y="5990499"/>
                </a:lnTo>
                <a:lnTo>
                  <a:pt x="0" y="0"/>
                </a:lnTo>
                <a:close/>
              </a:path>
            </a:pathLst>
          </a:custGeom>
          <a:blipFill>
            <a:blip r:embed="rId3"/>
            <a:stretch>
              <a:fillRect t="-5882" b="-2404"/>
            </a:stretch>
          </a:blipFill>
        </p:spPr>
      </p:sp>
      <p:sp>
        <p:nvSpPr>
          <p:cNvPr id="6" name="Freeform 6"/>
          <p:cNvSpPr/>
          <p:nvPr/>
        </p:nvSpPr>
        <p:spPr>
          <a:xfrm>
            <a:off x="13492838" y="1126360"/>
            <a:ext cx="3766462" cy="2168278"/>
          </a:xfrm>
          <a:custGeom>
            <a:avLst/>
            <a:gdLst/>
            <a:ahLst/>
            <a:cxnLst/>
            <a:rect l="l" t="t" r="r" b="b"/>
            <a:pathLst>
              <a:path w="3766462" h="2168278">
                <a:moveTo>
                  <a:pt x="0" y="0"/>
                </a:moveTo>
                <a:lnTo>
                  <a:pt x="3766462" y="0"/>
                </a:lnTo>
                <a:lnTo>
                  <a:pt x="3766462" y="2168278"/>
                </a:lnTo>
                <a:lnTo>
                  <a:pt x="0" y="2168278"/>
                </a:lnTo>
                <a:lnTo>
                  <a:pt x="0" y="0"/>
                </a:lnTo>
                <a:close/>
              </a:path>
            </a:pathLst>
          </a:custGeom>
          <a:blipFill>
            <a:blip r:embed="rId4"/>
            <a:stretch>
              <a:fillRect l="-96932" r="-96932"/>
            </a:stretch>
          </a:blipFill>
          <a:ln w="28575" cap="rnd">
            <a:solidFill>
              <a:srgbClr val="000000"/>
            </a:solidFill>
            <a:prstDash val="lgDash"/>
            <a:round/>
          </a:ln>
        </p:spPr>
      </p:sp>
      <p:sp>
        <p:nvSpPr>
          <p:cNvPr id="7" name="Freeform 7"/>
          <p:cNvSpPr/>
          <p:nvPr/>
        </p:nvSpPr>
        <p:spPr>
          <a:xfrm>
            <a:off x="13733851" y="3578759"/>
            <a:ext cx="482025" cy="354514"/>
          </a:xfrm>
          <a:custGeom>
            <a:avLst/>
            <a:gdLst/>
            <a:ahLst/>
            <a:cxnLst/>
            <a:rect l="l" t="t" r="r" b="b"/>
            <a:pathLst>
              <a:path w="482025" h="354514">
                <a:moveTo>
                  <a:pt x="0" y="0"/>
                </a:moveTo>
                <a:lnTo>
                  <a:pt x="482025" y="0"/>
                </a:lnTo>
                <a:lnTo>
                  <a:pt x="482025" y="354515"/>
                </a:lnTo>
                <a:lnTo>
                  <a:pt x="0" y="354515"/>
                </a:lnTo>
                <a:lnTo>
                  <a:pt x="0" y="0"/>
                </a:lnTo>
                <a:close/>
              </a:path>
            </a:pathLst>
          </a:custGeom>
          <a:blipFill>
            <a:blip r:embed="rId5">
              <a:extLst>
                <a:ext uri="{96DAC541-7B7A-43D3-8B79-37D633B846F1}">
                  <asvg:svgBlip xmlns:asvg="http://schemas.microsoft.com/office/drawing/2016/SVG/main" xmlns="" r:embed="rId6"/>
                </a:ext>
              </a:extLst>
            </a:blip>
            <a:stretch>
              <a:fillRect r="-205614" b="-5442"/>
            </a:stretch>
          </a:blipFill>
        </p:spPr>
      </p:sp>
      <p:sp>
        <p:nvSpPr>
          <p:cNvPr id="8" name="Freeform 8"/>
          <p:cNvSpPr/>
          <p:nvPr/>
        </p:nvSpPr>
        <p:spPr>
          <a:xfrm>
            <a:off x="13423801" y="4219024"/>
            <a:ext cx="482025" cy="354514"/>
          </a:xfrm>
          <a:custGeom>
            <a:avLst/>
            <a:gdLst/>
            <a:ahLst/>
            <a:cxnLst/>
            <a:rect l="l" t="t" r="r" b="b"/>
            <a:pathLst>
              <a:path w="482025" h="354514">
                <a:moveTo>
                  <a:pt x="0" y="0"/>
                </a:moveTo>
                <a:lnTo>
                  <a:pt x="482025" y="0"/>
                </a:lnTo>
                <a:lnTo>
                  <a:pt x="482025" y="354514"/>
                </a:lnTo>
                <a:lnTo>
                  <a:pt x="0" y="354514"/>
                </a:lnTo>
                <a:lnTo>
                  <a:pt x="0" y="0"/>
                </a:lnTo>
                <a:close/>
              </a:path>
            </a:pathLst>
          </a:custGeom>
          <a:blipFill>
            <a:blip r:embed="rId5">
              <a:extLst>
                <a:ext uri="{96DAC541-7B7A-43D3-8B79-37D633B846F1}">
                  <asvg:svgBlip xmlns:asvg="http://schemas.microsoft.com/office/drawing/2016/SVG/main" xmlns="" r:embed="rId6"/>
                </a:ext>
              </a:extLst>
            </a:blip>
            <a:stretch>
              <a:fillRect r="-205614" b="-5442"/>
            </a:stretch>
          </a:blipFill>
        </p:spPr>
      </p:sp>
      <p:sp>
        <p:nvSpPr>
          <p:cNvPr id="9" name="TextBox 9"/>
          <p:cNvSpPr txBox="1"/>
          <p:nvPr/>
        </p:nvSpPr>
        <p:spPr>
          <a:xfrm>
            <a:off x="1924810" y="782074"/>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10" name="TextBox 10"/>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11" name="TextBox 11"/>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Xác định cấu trúc:</a:t>
            </a:r>
          </a:p>
        </p:txBody>
      </p:sp>
      <p:sp>
        <p:nvSpPr>
          <p:cNvPr id="12" name="TextBox 12"/>
          <p:cNvSpPr txBox="1"/>
          <p:nvPr/>
        </p:nvSpPr>
        <p:spPr>
          <a:xfrm>
            <a:off x="13905826" y="1391356"/>
            <a:ext cx="2940486" cy="1581136"/>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aytone One"/>
              </a:rPr>
              <a:t>Sơ đồ giao diện website bán trà sữa</a:t>
            </a:r>
          </a:p>
        </p:txBody>
      </p:sp>
      <p:sp>
        <p:nvSpPr>
          <p:cNvPr id="13" name="Freeform 13"/>
          <p:cNvSpPr/>
          <p:nvPr/>
        </p:nvSpPr>
        <p:spPr>
          <a:xfrm>
            <a:off x="14538786" y="-38101"/>
            <a:ext cx="3927179" cy="827743"/>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7">
              <a:extLst>
                <a:ext uri="{96DAC541-7B7A-43D3-8B79-37D633B846F1}">
                  <asvg:svgBlip xmlns:asvg="http://schemas.microsoft.com/office/drawing/2016/SVG/main" xmlns="" r:embed="rId8"/>
                </a:ext>
              </a:extLst>
            </a:blip>
            <a:srcRect/>
            <a:stretch>
              <a:fillRect t="-68212" r="4532"/>
            </a:stretch>
          </a:blipFill>
        </p:spPr>
      </p:sp>
      <p:pic>
        <p:nvPicPr>
          <p:cNvPr id="14" name="Picture 14"/>
          <p:cNvPicPr>
            <a:picLocks noChangeAspect="1"/>
          </p:cNvPicPr>
          <p:nvPr/>
        </p:nvPicPr>
        <p:blipFill>
          <a:blip r:embed="rId9"/>
          <a:srcRect/>
          <a:stretch>
            <a:fillRect/>
          </a:stretch>
        </p:blipFill>
        <p:spPr>
          <a:xfrm>
            <a:off x="1028700" y="6263050"/>
            <a:ext cx="3645780" cy="2995250"/>
          </a:xfrm>
          <a:prstGeom prst="rect">
            <a:avLst/>
          </a:prstGeom>
        </p:spPr>
      </p:pic>
      <p:sp>
        <p:nvSpPr>
          <p:cNvPr id="15" name="Freeform 15"/>
          <p:cNvSpPr/>
          <p:nvPr/>
        </p:nvSpPr>
        <p:spPr>
          <a:xfrm rot="5400000">
            <a:off x="128990" y="4620351"/>
            <a:ext cx="5905441" cy="5905441"/>
          </a:xfrm>
          <a:custGeom>
            <a:avLst/>
            <a:gdLst/>
            <a:ahLst/>
            <a:cxnLst/>
            <a:rect l="l" t="t" r="r" b="b"/>
            <a:pathLst>
              <a:path w="5905441" h="5905441">
                <a:moveTo>
                  <a:pt x="0" y="0"/>
                </a:moveTo>
                <a:lnTo>
                  <a:pt x="5905441" y="0"/>
                </a:lnTo>
                <a:lnTo>
                  <a:pt x="5905441" y="5905441"/>
                </a:lnTo>
                <a:lnTo>
                  <a:pt x="0" y="5905441"/>
                </a:lnTo>
                <a:lnTo>
                  <a:pt x="0" y="0"/>
                </a:lnTo>
                <a:close/>
              </a:path>
            </a:pathLst>
          </a:custGeom>
          <a:blipFill>
            <a:blip r:embed="rId10">
              <a:alphaModFix amt="9999"/>
              <a:extLst>
                <a:ext uri="{96DAC541-7B7A-43D3-8B79-37D633B846F1}">
                  <asvg:svgBlip xmlns:asvg="http://schemas.microsoft.com/office/drawing/2016/SVG/main" xmlns="" r:embed="rId11"/>
                </a:ext>
              </a:extLst>
            </a:blip>
            <a:stretch>
              <a:fillRect/>
            </a:stretch>
          </a:blipFill>
        </p:spPr>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14538786" y="-602721"/>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10098678" y="1409402"/>
            <a:ext cx="7160622" cy="7404320"/>
          </a:xfrm>
          <a:custGeom>
            <a:avLst/>
            <a:gdLst/>
            <a:ahLst/>
            <a:cxnLst/>
            <a:rect l="l" t="t" r="r" b="b"/>
            <a:pathLst>
              <a:path w="7160622" h="7404320">
                <a:moveTo>
                  <a:pt x="0" y="0"/>
                </a:moveTo>
                <a:lnTo>
                  <a:pt x="7160622" y="0"/>
                </a:lnTo>
                <a:lnTo>
                  <a:pt x="7160622" y="7404320"/>
                </a:lnTo>
                <a:lnTo>
                  <a:pt x="0" y="7404320"/>
                </a:lnTo>
                <a:lnTo>
                  <a:pt x="0" y="0"/>
                </a:lnTo>
                <a:close/>
              </a:path>
            </a:pathLst>
          </a:custGeom>
          <a:blipFill>
            <a:blip r:embed="rId5"/>
            <a:stretch>
              <a:fillRect l="-55624" r="-55624"/>
            </a:stretch>
          </a:blipFill>
        </p:spPr>
      </p:sp>
      <p:sp>
        <p:nvSpPr>
          <p:cNvPr id="7" name="TextBox 7"/>
          <p:cNvSpPr txBox="1"/>
          <p:nvPr/>
        </p:nvSpPr>
        <p:spPr>
          <a:xfrm>
            <a:off x="1998806"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8" name="TextBox 8"/>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9" name="TextBox 9"/>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Wireframing:</a:t>
            </a:r>
          </a:p>
        </p:txBody>
      </p:sp>
      <p:sp>
        <p:nvSpPr>
          <p:cNvPr id="10" name="TextBox 10"/>
          <p:cNvSpPr txBox="1"/>
          <p:nvPr/>
        </p:nvSpPr>
        <p:spPr>
          <a:xfrm>
            <a:off x="2268438" y="3405752"/>
            <a:ext cx="7417440" cy="2056151"/>
          </a:xfrm>
          <a:prstGeom prst="rect">
            <a:avLst/>
          </a:prstGeom>
        </p:spPr>
        <p:txBody>
          <a:bodyPr lIns="0" tIns="0" rIns="0" bIns="0" rtlCol="0" anchor="t">
            <a:spAutoFit/>
          </a:bodyPr>
          <a:lstStyle/>
          <a:p>
            <a:pPr algn="just">
              <a:lnSpc>
                <a:spcPts val="5318"/>
              </a:lnSpc>
            </a:pPr>
            <a:r>
              <a:rPr lang="en-US" sz="3799">
                <a:solidFill>
                  <a:srgbClr val="000000"/>
                </a:solidFill>
                <a:latin typeface="Arial"/>
              </a:rPr>
              <a:t>-  Xác định vị trí các phần tử</a:t>
            </a:r>
          </a:p>
          <a:p>
            <a:pPr algn="just">
              <a:lnSpc>
                <a:spcPts val="5318"/>
              </a:lnSpc>
              <a:spcBef>
                <a:spcPct val="0"/>
              </a:spcBef>
            </a:pPr>
            <a:r>
              <a:rPr lang="en-US" sz="3799">
                <a:solidFill>
                  <a:srgbClr val="000000"/>
                </a:solidFill>
                <a:latin typeface="Arial"/>
              </a:rPr>
              <a:t>- Cấu trúc và điều hướng trang web dễ hiểu.</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14538786" y="38099"/>
            <a:ext cx="3927179" cy="751543"/>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asvg="http://schemas.microsoft.com/office/drawing/2016/SVG/main" xmlns="" r:embed="rId4"/>
                </a:ext>
              </a:extLst>
            </a:blip>
            <a:srcRect/>
            <a:stretch>
              <a:fillRect t="-85268" b="1"/>
            </a:stretch>
          </a:blipFill>
        </p:spPr>
      </p:sp>
      <p:sp>
        <p:nvSpPr>
          <p:cNvPr id="6" name="Freeform 6"/>
          <p:cNvSpPr/>
          <p:nvPr/>
        </p:nvSpPr>
        <p:spPr>
          <a:xfrm>
            <a:off x="9413480" y="3901944"/>
            <a:ext cx="7845820" cy="5017945"/>
          </a:xfrm>
          <a:custGeom>
            <a:avLst/>
            <a:gdLst/>
            <a:ahLst/>
            <a:cxnLst/>
            <a:rect l="l" t="t" r="r" b="b"/>
            <a:pathLst>
              <a:path w="7845820" h="5017945">
                <a:moveTo>
                  <a:pt x="0" y="0"/>
                </a:moveTo>
                <a:lnTo>
                  <a:pt x="7845820" y="0"/>
                </a:lnTo>
                <a:lnTo>
                  <a:pt x="7845820" y="5017945"/>
                </a:lnTo>
                <a:lnTo>
                  <a:pt x="0" y="5017945"/>
                </a:lnTo>
                <a:lnTo>
                  <a:pt x="0" y="0"/>
                </a:lnTo>
                <a:close/>
              </a:path>
            </a:pathLst>
          </a:custGeom>
          <a:blipFill>
            <a:blip r:embed="rId5"/>
            <a:stretch>
              <a:fillRect r="-4665" b="-69639"/>
            </a:stretch>
          </a:blipFill>
        </p:spPr>
      </p:sp>
      <p:sp>
        <p:nvSpPr>
          <p:cNvPr id="7" name="TextBox 7"/>
          <p:cNvSpPr txBox="1"/>
          <p:nvPr/>
        </p:nvSpPr>
        <p:spPr>
          <a:xfrm>
            <a:off x="1924810" y="79796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8" name="TextBox 8"/>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9" name="TextBox 9"/>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Thiết kế giao diện:</a:t>
            </a:r>
          </a:p>
        </p:txBody>
      </p:sp>
      <p:sp>
        <p:nvSpPr>
          <p:cNvPr id="10" name="TextBox 10"/>
          <p:cNvSpPr txBox="1"/>
          <p:nvPr/>
        </p:nvSpPr>
        <p:spPr>
          <a:xfrm>
            <a:off x="2944018" y="3312707"/>
            <a:ext cx="6180826" cy="546134"/>
          </a:xfrm>
          <a:prstGeom prst="rect">
            <a:avLst/>
          </a:prstGeom>
        </p:spPr>
        <p:txBody>
          <a:bodyPr lIns="0" tIns="0" rIns="0" bIns="0" rtlCol="0" anchor="t">
            <a:spAutoFit/>
          </a:bodyPr>
          <a:lstStyle/>
          <a:p>
            <a:pPr marL="701389" lvl="1" indent="-350695">
              <a:lnSpc>
                <a:spcPts val="4548"/>
              </a:lnSpc>
              <a:buFont typeface="Arial"/>
              <a:buChar char="•"/>
            </a:pPr>
            <a:r>
              <a:rPr lang="en-US" sz="3248">
                <a:solidFill>
                  <a:srgbClr val="000000"/>
                </a:solidFill>
                <a:latin typeface="Paytone One"/>
              </a:rPr>
              <a:t>Đặc tả giao diện:</a:t>
            </a:r>
          </a:p>
        </p:txBody>
      </p:sp>
      <p:sp>
        <p:nvSpPr>
          <p:cNvPr id="11" name="TextBox 11"/>
          <p:cNvSpPr txBox="1"/>
          <p:nvPr/>
        </p:nvSpPr>
        <p:spPr>
          <a:xfrm>
            <a:off x="2500421" y="3973141"/>
            <a:ext cx="6875562" cy="472315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Đăng kí, đăng nhập</a:t>
            </a:r>
          </a:p>
          <a:p>
            <a:pPr marL="820238" lvl="1" indent="-410119" algn="just">
              <a:lnSpc>
                <a:spcPts val="5318"/>
              </a:lnSpc>
              <a:buFont typeface="Arial"/>
              <a:buChar char="•"/>
            </a:pPr>
            <a:r>
              <a:rPr lang="en-US" sz="3799">
                <a:solidFill>
                  <a:srgbClr val="000000"/>
                </a:solidFill>
                <a:latin typeface="Arial"/>
              </a:rPr>
              <a:t>Trang chủ</a:t>
            </a:r>
          </a:p>
          <a:p>
            <a:pPr marL="820238" lvl="1" indent="-410119" algn="just">
              <a:lnSpc>
                <a:spcPts val="5318"/>
              </a:lnSpc>
              <a:buFont typeface="Arial"/>
              <a:buChar char="•"/>
            </a:pPr>
            <a:r>
              <a:rPr lang="en-US" sz="3799">
                <a:solidFill>
                  <a:srgbClr val="000000"/>
                </a:solidFill>
                <a:latin typeface="Arial"/>
              </a:rPr>
              <a:t>Trang thực đơn</a:t>
            </a:r>
          </a:p>
          <a:p>
            <a:pPr marL="820238" lvl="1" indent="-410119" algn="just">
              <a:lnSpc>
                <a:spcPts val="5318"/>
              </a:lnSpc>
              <a:buFont typeface="Arial"/>
              <a:buChar char="•"/>
            </a:pPr>
            <a:r>
              <a:rPr lang="en-US" sz="3799">
                <a:solidFill>
                  <a:srgbClr val="000000"/>
                </a:solidFill>
                <a:latin typeface="Arial"/>
              </a:rPr>
              <a:t>Trang thông tin chi tiết</a:t>
            </a:r>
          </a:p>
          <a:p>
            <a:pPr marL="820238" lvl="1" indent="-410119" algn="just">
              <a:lnSpc>
                <a:spcPts val="5318"/>
              </a:lnSpc>
              <a:buFont typeface="Arial"/>
              <a:buChar char="•"/>
            </a:pPr>
            <a:r>
              <a:rPr lang="en-US" sz="3799">
                <a:solidFill>
                  <a:srgbClr val="000000"/>
                </a:solidFill>
                <a:latin typeface="Arial"/>
              </a:rPr>
              <a:t> Trang khuyến mãi</a:t>
            </a:r>
          </a:p>
          <a:p>
            <a:pPr marL="820238" lvl="1" indent="-410119" algn="just">
              <a:lnSpc>
                <a:spcPts val="5318"/>
              </a:lnSpc>
              <a:buFont typeface="Arial"/>
              <a:buChar char="•"/>
            </a:pPr>
            <a:r>
              <a:rPr lang="en-US" sz="3799">
                <a:solidFill>
                  <a:srgbClr val="000000"/>
                </a:solidFill>
                <a:latin typeface="Arial"/>
              </a:rPr>
              <a:t> Trang về chúng tôi</a:t>
            </a:r>
          </a:p>
          <a:p>
            <a:pPr marL="820238" lvl="1" indent="-410119" algn="just">
              <a:lnSpc>
                <a:spcPts val="5318"/>
              </a:lnSpc>
              <a:spcBef>
                <a:spcPct val="0"/>
              </a:spcBef>
              <a:buFont typeface="Arial"/>
              <a:buChar char="•"/>
            </a:pPr>
            <a:r>
              <a:rPr lang="en-US" sz="3799">
                <a:solidFill>
                  <a:srgbClr val="000000"/>
                </a:solidFill>
                <a:latin typeface="Arial"/>
              </a:rPr>
              <a:t> Trang liên hệ</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90447"/>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381452" y="4122743"/>
            <a:ext cx="2682020" cy="20943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Paytone One"/>
              </a:rPr>
              <a:t>TÌM HIỂU UI MOCKUP TRONG THIẾT KẾ GIAO DIỆN WEBSITE</a:t>
            </a:r>
          </a:p>
        </p:txBody>
      </p:sp>
      <p:sp>
        <p:nvSpPr>
          <p:cNvPr id="4" name="AutoShape 4"/>
          <p:cNvSpPr/>
          <p:nvPr/>
        </p:nvSpPr>
        <p:spPr>
          <a:xfrm>
            <a:off x="4416224" y="5203259"/>
            <a:ext cx="1085857"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5521130" y="2870840"/>
            <a:ext cx="1498209" cy="214643"/>
            <a:chOff x="0" y="0"/>
            <a:chExt cx="3545840" cy="508000"/>
          </a:xfrm>
        </p:grpSpPr>
        <p:sp>
          <p:nvSpPr>
            <p:cNvPr id="6" name="Freeform 6"/>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7" name="Freeform 7"/>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grpSp>
        <p:nvGrpSpPr>
          <p:cNvPr id="8" name="Group 8"/>
          <p:cNvGrpSpPr/>
          <p:nvPr/>
        </p:nvGrpSpPr>
        <p:grpSpPr>
          <a:xfrm>
            <a:off x="5540180" y="5630381"/>
            <a:ext cx="1498209" cy="214643"/>
            <a:chOff x="0" y="0"/>
            <a:chExt cx="3545840" cy="508000"/>
          </a:xfrm>
        </p:grpSpPr>
        <p:sp>
          <p:nvSpPr>
            <p:cNvPr id="9" name="Freeform 9"/>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0" name="Freeform 10"/>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grpSp>
        <p:nvGrpSpPr>
          <p:cNvPr id="11" name="Group 11"/>
          <p:cNvGrpSpPr/>
          <p:nvPr/>
        </p:nvGrpSpPr>
        <p:grpSpPr>
          <a:xfrm>
            <a:off x="5576642" y="7042324"/>
            <a:ext cx="1498209" cy="214643"/>
            <a:chOff x="0" y="0"/>
            <a:chExt cx="3545840" cy="508000"/>
          </a:xfrm>
        </p:grpSpPr>
        <p:sp>
          <p:nvSpPr>
            <p:cNvPr id="12" name="Freeform 1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3" name="Freeform 1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grpSp>
        <p:nvGrpSpPr>
          <p:cNvPr id="14" name="Group 14"/>
          <p:cNvGrpSpPr/>
          <p:nvPr/>
        </p:nvGrpSpPr>
        <p:grpSpPr>
          <a:xfrm>
            <a:off x="6736397" y="1033343"/>
            <a:ext cx="8797803" cy="1099696"/>
            <a:chOff x="0" y="0"/>
            <a:chExt cx="3010858" cy="376347"/>
          </a:xfrm>
        </p:grpSpPr>
        <p:sp>
          <p:nvSpPr>
            <p:cNvPr id="15" name="Freeform 15"/>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2C92D5"/>
            </a:solidFill>
            <a:ln cap="rnd">
              <a:noFill/>
              <a:prstDash val="solid"/>
              <a:round/>
            </a:ln>
          </p:spPr>
        </p:sp>
        <p:sp>
          <p:nvSpPr>
            <p:cNvPr id="16" name="TextBox 16"/>
            <p:cNvSpPr txBox="1"/>
            <p:nvPr/>
          </p:nvSpPr>
          <p:spPr>
            <a:xfrm>
              <a:off x="0" y="9525"/>
              <a:ext cx="3010858" cy="366822"/>
            </a:xfrm>
            <a:prstGeom prst="rect">
              <a:avLst/>
            </a:prstGeom>
          </p:spPr>
          <p:txBody>
            <a:bodyPr lIns="50800" tIns="50800" rIns="50800" bIns="50800" rtlCol="0" anchor="ctr"/>
            <a:lstStyle/>
            <a:p>
              <a:pPr algn="ctr">
                <a:lnSpc>
                  <a:spcPts val="3599"/>
                </a:lnSpc>
              </a:pPr>
              <a:r>
                <a:rPr lang="en-US" sz="2999">
                  <a:solidFill>
                    <a:srgbClr val="FFFFFF"/>
                  </a:solidFill>
                  <a:latin typeface="Paytone One"/>
                </a:rPr>
                <a:t>MỞ ĐẦU</a:t>
              </a:r>
            </a:p>
          </p:txBody>
        </p:sp>
      </p:grpSp>
      <p:grpSp>
        <p:nvGrpSpPr>
          <p:cNvPr id="17" name="Group 17"/>
          <p:cNvGrpSpPr/>
          <p:nvPr/>
        </p:nvGrpSpPr>
        <p:grpSpPr>
          <a:xfrm>
            <a:off x="5502081" y="1368548"/>
            <a:ext cx="1498209" cy="214643"/>
            <a:chOff x="0" y="0"/>
            <a:chExt cx="3545840" cy="508000"/>
          </a:xfrm>
        </p:grpSpPr>
        <p:sp>
          <p:nvSpPr>
            <p:cNvPr id="18" name="Freeform 18"/>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19" name="Freeform 19"/>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sp>
        <p:nvSpPr>
          <p:cNvPr id="20" name="AutoShape 20"/>
          <p:cNvSpPr/>
          <p:nvPr/>
        </p:nvSpPr>
        <p:spPr>
          <a:xfrm>
            <a:off x="5502081" y="1475869"/>
            <a:ext cx="38100" cy="7057574"/>
          </a:xfrm>
          <a:prstGeom prst="line">
            <a:avLst/>
          </a:prstGeom>
          <a:ln w="38100" cap="flat">
            <a:solidFill>
              <a:srgbClr val="000000"/>
            </a:solidFill>
            <a:prstDash val="solid"/>
            <a:headEnd type="none" w="sm" len="sm"/>
            <a:tailEnd type="none" w="sm" len="sm"/>
          </a:ln>
        </p:spPr>
      </p:sp>
      <p:grpSp>
        <p:nvGrpSpPr>
          <p:cNvPr id="21" name="Group 21"/>
          <p:cNvGrpSpPr/>
          <p:nvPr/>
        </p:nvGrpSpPr>
        <p:grpSpPr>
          <a:xfrm>
            <a:off x="5576642" y="4254638"/>
            <a:ext cx="1498209" cy="214643"/>
            <a:chOff x="0" y="0"/>
            <a:chExt cx="3545840" cy="508000"/>
          </a:xfrm>
        </p:grpSpPr>
        <p:sp>
          <p:nvSpPr>
            <p:cNvPr id="22" name="Freeform 2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23" name="Freeform 2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grpSp>
        <p:nvGrpSpPr>
          <p:cNvPr id="24" name="Group 24"/>
          <p:cNvGrpSpPr/>
          <p:nvPr/>
        </p:nvGrpSpPr>
        <p:grpSpPr>
          <a:xfrm>
            <a:off x="6465618" y="1028700"/>
            <a:ext cx="1031243" cy="103124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sp>
        <p:sp>
          <p:nvSpPr>
            <p:cNvPr id="26" name="TextBox 26"/>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1</a:t>
              </a:r>
            </a:p>
          </p:txBody>
        </p:sp>
      </p:grpSp>
      <p:grpSp>
        <p:nvGrpSpPr>
          <p:cNvPr id="27" name="Group 27"/>
          <p:cNvGrpSpPr/>
          <p:nvPr/>
        </p:nvGrpSpPr>
        <p:grpSpPr>
          <a:xfrm>
            <a:off x="6774496" y="2428314"/>
            <a:ext cx="8797803" cy="1099696"/>
            <a:chOff x="0" y="0"/>
            <a:chExt cx="3010858" cy="376347"/>
          </a:xfrm>
        </p:grpSpPr>
        <p:sp>
          <p:nvSpPr>
            <p:cNvPr id="28" name="Freeform 28"/>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86EAE9"/>
            </a:solidFill>
            <a:ln cap="rnd">
              <a:noFill/>
              <a:prstDash val="solid"/>
              <a:round/>
            </a:ln>
          </p:spPr>
        </p:sp>
        <p:sp>
          <p:nvSpPr>
            <p:cNvPr id="29" name="TextBox 29"/>
            <p:cNvSpPr txBox="1"/>
            <p:nvPr/>
          </p:nvSpPr>
          <p:spPr>
            <a:xfrm>
              <a:off x="0" y="-9525"/>
              <a:ext cx="3010858" cy="385872"/>
            </a:xfrm>
            <a:prstGeom prst="rect">
              <a:avLst/>
            </a:prstGeom>
          </p:spPr>
          <p:txBody>
            <a:bodyPr lIns="50800" tIns="50800" rIns="50800" bIns="50800" rtlCol="0" anchor="ctr"/>
            <a:lstStyle/>
            <a:p>
              <a:pPr algn="ctr">
                <a:lnSpc>
                  <a:spcPts val="3719"/>
                </a:lnSpc>
              </a:pPr>
              <a:r>
                <a:rPr lang="en-US" sz="3099">
                  <a:solidFill>
                    <a:srgbClr val="000000"/>
                  </a:solidFill>
                  <a:latin typeface="Paytone One"/>
                </a:rPr>
                <a:t>CHƯƠNG 1: TỔNG QUAN</a:t>
              </a:r>
            </a:p>
          </p:txBody>
        </p:sp>
      </p:grpSp>
      <p:grpSp>
        <p:nvGrpSpPr>
          <p:cNvPr id="30" name="Group 30"/>
          <p:cNvGrpSpPr/>
          <p:nvPr/>
        </p:nvGrpSpPr>
        <p:grpSpPr>
          <a:xfrm>
            <a:off x="6559229" y="2462540"/>
            <a:ext cx="1031243" cy="103124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380"/>
            </a:solidFill>
            <a:ln w="66675" cap="sq">
              <a:solidFill>
                <a:srgbClr val="FFFFFF"/>
              </a:solidFill>
              <a:prstDash val="solid"/>
              <a:miter/>
            </a:ln>
          </p:spPr>
        </p:sp>
        <p:sp>
          <p:nvSpPr>
            <p:cNvPr id="32" name="TextBox 32"/>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a:t>
              </a:r>
            </a:p>
          </p:txBody>
        </p:sp>
      </p:grpSp>
      <p:grpSp>
        <p:nvGrpSpPr>
          <p:cNvPr id="33" name="Group 33"/>
          <p:cNvGrpSpPr/>
          <p:nvPr/>
        </p:nvGrpSpPr>
        <p:grpSpPr>
          <a:xfrm>
            <a:off x="6774496" y="3819814"/>
            <a:ext cx="8797803" cy="1099696"/>
            <a:chOff x="0" y="0"/>
            <a:chExt cx="3010858" cy="376347"/>
          </a:xfrm>
        </p:grpSpPr>
        <p:sp>
          <p:nvSpPr>
            <p:cNvPr id="34" name="Freeform 34"/>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083380"/>
            </a:solidFill>
            <a:ln cap="rnd">
              <a:noFill/>
              <a:prstDash val="solid"/>
              <a:round/>
            </a:ln>
          </p:spPr>
        </p:sp>
        <p:sp>
          <p:nvSpPr>
            <p:cNvPr id="35" name="TextBox 35"/>
            <p:cNvSpPr txBox="1"/>
            <p:nvPr/>
          </p:nvSpPr>
          <p:spPr>
            <a:xfrm>
              <a:off x="0" y="0"/>
              <a:ext cx="3010858" cy="376347"/>
            </a:xfrm>
            <a:prstGeom prst="rect">
              <a:avLst/>
            </a:prstGeom>
          </p:spPr>
          <p:txBody>
            <a:bodyPr lIns="50800" tIns="50800" rIns="50800" bIns="50800" rtlCol="0" anchor="ctr"/>
            <a:lstStyle/>
            <a:p>
              <a:pPr algn="ctr">
                <a:lnSpc>
                  <a:spcPts val="3239"/>
                </a:lnSpc>
              </a:pPr>
              <a:r>
                <a:rPr lang="en-US" sz="2699">
                  <a:solidFill>
                    <a:srgbClr val="FFFFFF"/>
                  </a:solidFill>
                  <a:latin typeface="Paytone One"/>
                </a:rPr>
                <a:t>CHƯƠNG 2: NGHIÊN CỨU LÝ THUYẾT</a:t>
              </a:r>
            </a:p>
          </p:txBody>
        </p:sp>
      </p:grpSp>
      <p:grpSp>
        <p:nvGrpSpPr>
          <p:cNvPr id="36" name="Group 36"/>
          <p:cNvGrpSpPr/>
          <p:nvPr/>
        </p:nvGrpSpPr>
        <p:grpSpPr>
          <a:xfrm>
            <a:off x="6559229" y="3813759"/>
            <a:ext cx="1031243" cy="10312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a:ln w="66675" cap="sq">
              <a:solidFill>
                <a:srgbClr val="FFFFFF"/>
              </a:solidFill>
              <a:prstDash val="solid"/>
              <a:miter/>
            </a:ln>
          </p:spPr>
        </p:sp>
        <p:sp>
          <p:nvSpPr>
            <p:cNvPr id="38" name="TextBox 38"/>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3</a:t>
              </a:r>
            </a:p>
          </p:txBody>
        </p:sp>
      </p:grpSp>
      <p:grpSp>
        <p:nvGrpSpPr>
          <p:cNvPr id="39" name="Group 39"/>
          <p:cNvGrpSpPr/>
          <p:nvPr/>
        </p:nvGrpSpPr>
        <p:grpSpPr>
          <a:xfrm>
            <a:off x="6738035" y="5203259"/>
            <a:ext cx="8797803" cy="1099696"/>
            <a:chOff x="0" y="0"/>
            <a:chExt cx="3010858" cy="376347"/>
          </a:xfrm>
        </p:grpSpPr>
        <p:sp>
          <p:nvSpPr>
            <p:cNvPr id="40" name="Freeform 40"/>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2C92D5"/>
            </a:solidFill>
            <a:ln cap="rnd">
              <a:noFill/>
              <a:prstDash val="solid"/>
              <a:round/>
            </a:ln>
          </p:spPr>
        </p:sp>
        <p:sp>
          <p:nvSpPr>
            <p:cNvPr id="41" name="TextBox 41"/>
            <p:cNvSpPr txBox="1"/>
            <p:nvPr/>
          </p:nvSpPr>
          <p:spPr>
            <a:xfrm>
              <a:off x="0" y="0"/>
              <a:ext cx="3010858" cy="376347"/>
            </a:xfrm>
            <a:prstGeom prst="rect">
              <a:avLst/>
            </a:prstGeom>
          </p:spPr>
          <p:txBody>
            <a:bodyPr lIns="50800" tIns="50800" rIns="50800" bIns="50800" rtlCol="0" anchor="ctr"/>
            <a:lstStyle/>
            <a:p>
              <a:pPr algn="ctr">
                <a:lnSpc>
                  <a:spcPts val="2879"/>
                </a:lnSpc>
              </a:pPr>
              <a:r>
                <a:rPr lang="en-US" sz="2399">
                  <a:solidFill>
                    <a:srgbClr val="FFFFFF"/>
                  </a:solidFill>
                  <a:latin typeface="Paytone One"/>
                </a:rPr>
                <a:t>CHƯƠNG 3: THỰC NGHIỆM HÓA THIẾT KẾ WEB </a:t>
              </a:r>
            </a:p>
          </p:txBody>
        </p:sp>
      </p:grpSp>
      <p:grpSp>
        <p:nvGrpSpPr>
          <p:cNvPr id="42" name="Group 42"/>
          <p:cNvGrpSpPr/>
          <p:nvPr/>
        </p:nvGrpSpPr>
        <p:grpSpPr>
          <a:xfrm>
            <a:off x="6522768" y="5203259"/>
            <a:ext cx="1031243" cy="10312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sp>
        <p:sp>
          <p:nvSpPr>
            <p:cNvPr id="44" name="TextBox 44"/>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000000"/>
                  </a:solidFill>
                  <a:latin typeface="Paytone One"/>
                </a:rPr>
                <a:t>4</a:t>
              </a:r>
            </a:p>
          </p:txBody>
        </p:sp>
      </p:grpSp>
      <p:grpSp>
        <p:nvGrpSpPr>
          <p:cNvPr id="45" name="Group 45"/>
          <p:cNvGrpSpPr/>
          <p:nvPr/>
        </p:nvGrpSpPr>
        <p:grpSpPr>
          <a:xfrm>
            <a:off x="6774496" y="6599798"/>
            <a:ext cx="8797803" cy="1099696"/>
            <a:chOff x="0" y="0"/>
            <a:chExt cx="3010858" cy="376347"/>
          </a:xfrm>
        </p:grpSpPr>
        <p:sp>
          <p:nvSpPr>
            <p:cNvPr id="46" name="Freeform 46"/>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86EAE9"/>
            </a:solidFill>
            <a:ln cap="rnd">
              <a:noFill/>
              <a:prstDash val="solid"/>
              <a:round/>
            </a:ln>
          </p:spPr>
        </p:sp>
        <p:sp>
          <p:nvSpPr>
            <p:cNvPr id="47" name="TextBox 47"/>
            <p:cNvSpPr txBox="1"/>
            <p:nvPr/>
          </p:nvSpPr>
          <p:spPr>
            <a:xfrm>
              <a:off x="0" y="9525"/>
              <a:ext cx="3010858" cy="366822"/>
            </a:xfrm>
            <a:prstGeom prst="rect">
              <a:avLst/>
            </a:prstGeom>
          </p:spPr>
          <p:txBody>
            <a:bodyPr lIns="50800" tIns="50800" rIns="50800" bIns="50800" rtlCol="0" anchor="ctr"/>
            <a:lstStyle/>
            <a:p>
              <a:pPr algn="ctr">
                <a:lnSpc>
                  <a:spcPts val="3479"/>
                </a:lnSpc>
              </a:pPr>
              <a:r>
                <a:rPr lang="en-US" sz="2899">
                  <a:solidFill>
                    <a:srgbClr val="000000"/>
                  </a:solidFill>
                  <a:latin typeface="Paytone One"/>
                </a:rPr>
                <a:t>CHƯƠNG 4:  KẾT QUẢ NGHIÊN CỨU</a:t>
              </a:r>
            </a:p>
          </p:txBody>
        </p:sp>
      </p:grpSp>
      <p:grpSp>
        <p:nvGrpSpPr>
          <p:cNvPr id="48" name="Group 48"/>
          <p:cNvGrpSpPr/>
          <p:nvPr/>
        </p:nvGrpSpPr>
        <p:grpSpPr>
          <a:xfrm>
            <a:off x="6559229" y="6588704"/>
            <a:ext cx="1031243" cy="103124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380"/>
            </a:solidFill>
            <a:ln w="66675" cap="sq">
              <a:solidFill>
                <a:srgbClr val="FFFFFF"/>
              </a:solidFill>
              <a:prstDash val="solid"/>
              <a:miter/>
            </a:ln>
          </p:spPr>
        </p:sp>
        <p:sp>
          <p:nvSpPr>
            <p:cNvPr id="50" name="TextBox 50"/>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5</a:t>
              </a:r>
            </a:p>
          </p:txBody>
        </p:sp>
      </p:grpSp>
      <p:grpSp>
        <p:nvGrpSpPr>
          <p:cNvPr id="51" name="Group 51"/>
          <p:cNvGrpSpPr/>
          <p:nvPr/>
        </p:nvGrpSpPr>
        <p:grpSpPr>
          <a:xfrm>
            <a:off x="5540180" y="8426122"/>
            <a:ext cx="1498209" cy="214643"/>
            <a:chOff x="0" y="0"/>
            <a:chExt cx="3545840" cy="508000"/>
          </a:xfrm>
        </p:grpSpPr>
        <p:sp>
          <p:nvSpPr>
            <p:cNvPr id="52" name="Freeform 5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sp>
        <p:sp>
          <p:nvSpPr>
            <p:cNvPr id="53" name="Freeform 5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sp>
      </p:grpSp>
      <p:grpSp>
        <p:nvGrpSpPr>
          <p:cNvPr id="54" name="Group 54"/>
          <p:cNvGrpSpPr/>
          <p:nvPr/>
        </p:nvGrpSpPr>
        <p:grpSpPr>
          <a:xfrm>
            <a:off x="6738035" y="7991298"/>
            <a:ext cx="8797803" cy="1099696"/>
            <a:chOff x="0" y="0"/>
            <a:chExt cx="3010858" cy="376347"/>
          </a:xfrm>
        </p:grpSpPr>
        <p:sp>
          <p:nvSpPr>
            <p:cNvPr id="55" name="Freeform 55"/>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083380"/>
            </a:solidFill>
            <a:ln cap="rnd">
              <a:noFill/>
              <a:prstDash val="solid"/>
              <a:round/>
            </a:ln>
          </p:spPr>
        </p:sp>
        <p:sp>
          <p:nvSpPr>
            <p:cNvPr id="56" name="TextBox 56"/>
            <p:cNvSpPr txBox="1"/>
            <p:nvPr/>
          </p:nvSpPr>
          <p:spPr>
            <a:xfrm>
              <a:off x="0" y="0"/>
              <a:ext cx="3010858" cy="376347"/>
            </a:xfrm>
            <a:prstGeom prst="rect">
              <a:avLst/>
            </a:prstGeom>
          </p:spPr>
          <p:txBody>
            <a:bodyPr lIns="50800" tIns="50800" rIns="50800" bIns="50800" rtlCol="0" anchor="ctr"/>
            <a:lstStyle/>
            <a:p>
              <a:pPr algn="ctr">
                <a:lnSpc>
                  <a:spcPts val="2879"/>
                </a:lnSpc>
              </a:pPr>
              <a:r>
                <a:rPr lang="en-US" sz="2399">
                  <a:solidFill>
                    <a:srgbClr val="FFFFFF"/>
                  </a:solidFill>
                  <a:latin typeface="Paytone One"/>
                </a:rPr>
                <a:t>CHƯƠNG 5: KẾT LUẬN VÀ HƯỚNG PHÁT TRIỂN</a:t>
              </a:r>
            </a:p>
          </p:txBody>
        </p:sp>
      </p:grpSp>
      <p:grpSp>
        <p:nvGrpSpPr>
          <p:cNvPr id="57" name="Group 57"/>
          <p:cNvGrpSpPr/>
          <p:nvPr/>
        </p:nvGrpSpPr>
        <p:grpSpPr>
          <a:xfrm>
            <a:off x="6522768" y="7985243"/>
            <a:ext cx="1031243" cy="1031243"/>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sp>
        <p:sp>
          <p:nvSpPr>
            <p:cNvPr id="59" name="TextBox 59"/>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6</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1892910" y="777299"/>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4</a:t>
            </a:r>
          </a:p>
        </p:txBody>
      </p:sp>
      <p:sp>
        <p:nvSpPr>
          <p:cNvPr id="6" name="TextBox 6"/>
          <p:cNvSpPr txBox="1"/>
          <p:nvPr/>
        </p:nvSpPr>
        <p:spPr>
          <a:xfrm>
            <a:off x="5857031" y="1939765"/>
            <a:ext cx="7173169" cy="756617"/>
          </a:xfrm>
          <a:prstGeom prst="rect">
            <a:avLst/>
          </a:prstGeom>
        </p:spPr>
        <p:txBody>
          <a:bodyPr wrap="square" lIns="0" tIns="0" rIns="0" bIns="0" rtlCol="0" anchor="t">
            <a:spAutoFit/>
          </a:bodyPr>
          <a:lstStyle/>
          <a:p>
            <a:pPr algn="ctr">
              <a:lnSpc>
                <a:spcPts val="5880"/>
              </a:lnSpc>
            </a:pPr>
            <a:r>
              <a:rPr lang="en-US" sz="4200">
                <a:solidFill>
                  <a:srgbClr val="000000"/>
                </a:solidFill>
                <a:latin typeface="Paytone One"/>
              </a:rPr>
              <a:t>Demo kết quả sản phẩm</a:t>
            </a:r>
          </a:p>
        </p:txBody>
      </p:sp>
      <p:pic>
        <p:nvPicPr>
          <p:cNvPr id="9" name="Graphic 10">
            <a:extLst>
              <a:ext uri="{FF2B5EF4-FFF2-40B4-BE49-F238E27FC236}">
                <a16:creationId xmlns:a16="http://schemas.microsoft.com/office/drawing/2014/main" id="{62B8EB4B-D1EB-4CCC-96E5-27C107467B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858000" y="3071490"/>
            <a:ext cx="5006259" cy="4205610"/>
          </a:xfrm>
          <a:prstGeom prst="rect">
            <a:avLst/>
          </a:prstGeom>
        </p:spPr>
      </p:pic>
      <p:sp>
        <p:nvSpPr>
          <p:cNvPr id="10" name="TextBox 9">
            <a:extLst>
              <a:ext uri="{FF2B5EF4-FFF2-40B4-BE49-F238E27FC236}">
                <a16:creationId xmlns:a16="http://schemas.microsoft.com/office/drawing/2014/main" id="{51CD9421-AC68-454D-B5E5-62347266C0C9}"/>
              </a:ext>
            </a:extLst>
          </p:cNvPr>
          <p:cNvSpPr txBox="1"/>
          <p:nvPr/>
        </p:nvSpPr>
        <p:spPr>
          <a:xfrm>
            <a:off x="4859945" y="7646686"/>
            <a:ext cx="9167339" cy="1661993"/>
          </a:xfrm>
          <a:prstGeom prst="rect">
            <a:avLst/>
          </a:prstGeom>
          <a:noFill/>
        </p:spPr>
        <p:txBody>
          <a:bodyPr wrap="square" lIns="0" tIns="0" rIns="0" bIns="0" rtlCol="0">
            <a:spAutoFit/>
          </a:bodyPr>
          <a:lstStyle/>
          <a:p>
            <a:pPr algn="ctr"/>
            <a:r>
              <a:rPr lang="en-US" sz="3600" smtClean="0">
                <a:latin typeface="#9Slide03 Montserrat" panose="00000500000000000000" pitchFamily="2" charset="0"/>
              </a:rPr>
              <a:t>Sản phẩm đã được share với </a:t>
            </a:r>
            <a:r>
              <a:rPr lang="en-US" sz="3600" smtClean="0">
                <a:latin typeface="Arial" panose="020B0604020202020204" pitchFamily="34" charset="0"/>
                <a:cs typeface="Arial" panose="020B0604020202020204" pitchFamily="34" charset="0"/>
              </a:rPr>
              <a:t>đường</a:t>
            </a:r>
            <a:r>
              <a:rPr lang="en-US" sz="3600" smtClean="0">
                <a:latin typeface="#9Slide03 Montserrat" panose="00000500000000000000" pitchFamily="2" charset="0"/>
              </a:rPr>
              <a:t> dẫn:</a:t>
            </a:r>
          </a:p>
          <a:p>
            <a:pPr algn="ctr"/>
            <a:r>
              <a:rPr lang="en-US" sz="3600" smtClean="0">
                <a:latin typeface="#9Slide03 Montserrat" panose="00000500000000000000" pitchFamily="2" charset="0"/>
              </a:rPr>
              <a:t> </a:t>
            </a:r>
          </a:p>
          <a:p>
            <a:pPr algn="ctr"/>
            <a:endParaRPr lang="en-US" sz="3600">
              <a:latin typeface="#9Slide03 Montserrat" panose="00000500000000000000" pitchFamily="2" charset="0"/>
            </a:endParaRPr>
          </a:p>
        </p:txBody>
      </p:sp>
      <p:grpSp>
        <p:nvGrpSpPr>
          <p:cNvPr id="11" name="Group 10">
            <a:extLst>
              <a:ext uri="{FF2B5EF4-FFF2-40B4-BE49-F238E27FC236}">
                <a16:creationId xmlns:a16="http://schemas.microsoft.com/office/drawing/2014/main" id="{E621B694-8624-4894-AF77-FB606339CA19}"/>
              </a:ext>
            </a:extLst>
          </p:cNvPr>
          <p:cNvGrpSpPr/>
          <p:nvPr/>
        </p:nvGrpSpPr>
        <p:grpSpPr>
          <a:xfrm>
            <a:off x="5105400" y="8345542"/>
            <a:ext cx="9167335" cy="508285"/>
            <a:chOff x="3855729" y="5940126"/>
            <a:chExt cx="7873797" cy="508285"/>
          </a:xfrm>
        </p:grpSpPr>
        <p:sp>
          <p:nvSpPr>
            <p:cNvPr id="12" name="TextBox 11">
              <a:extLst>
                <a:ext uri="{FF2B5EF4-FFF2-40B4-BE49-F238E27FC236}">
                  <a16:creationId xmlns:a16="http://schemas.microsoft.com/office/drawing/2014/main" id="{D733D272-6E41-4B09-96D7-134FACB7FA3F}"/>
                </a:ext>
              </a:extLst>
            </p:cNvPr>
            <p:cNvSpPr txBox="1"/>
            <p:nvPr/>
          </p:nvSpPr>
          <p:spPr>
            <a:xfrm>
              <a:off x="4495799" y="5940126"/>
              <a:ext cx="7233727" cy="492443"/>
            </a:xfrm>
            <a:prstGeom prst="rect">
              <a:avLst/>
            </a:prstGeom>
            <a:noFill/>
          </p:spPr>
          <p:txBody>
            <a:bodyPr wrap="square" lIns="0" tIns="0" rIns="0" bIns="0" rtlCol="0">
              <a:spAutoFit/>
            </a:bodyPr>
            <a:lstStyle/>
            <a:p>
              <a:r>
                <a:rPr lang="en-US" sz="3200">
                  <a:solidFill>
                    <a:srgbClr val="7F00FF"/>
                  </a:solidFill>
                  <a:latin typeface="#9Slide03 Montserrat" panose="00000500000000000000" pitchFamily="2" charset="0"/>
                </a:rPr>
                <a:t>https</a:t>
              </a:r>
              <a:r>
                <a:rPr lang="en-US" sz="3200" smtClean="0">
                  <a:solidFill>
                    <a:srgbClr val="7F00FF"/>
                  </a:solidFill>
                  <a:latin typeface="#9Slide03 Montserrat" panose="00000500000000000000" pitchFamily="2" charset="0"/>
                </a:rPr>
                <a:t>://</a:t>
              </a:r>
              <a:r>
                <a:rPr lang="en-US" sz="3200" smtClean="0">
                  <a:solidFill>
                    <a:srgbClr val="7F00FF"/>
                  </a:solidFill>
                  <a:latin typeface="#9Slide03 Montserrat" panose="00000500000000000000" pitchFamily="2" charset="0"/>
                </a:rPr>
                <a:t>110121146DangThiKimNgan-csn</a:t>
              </a:r>
              <a:r>
                <a:rPr lang="en-US" sz="3200" smtClean="0">
                  <a:solidFill>
                    <a:srgbClr val="7F00FF"/>
                  </a:solidFill>
                  <a:latin typeface="#9Slide03 Montserrat" panose="00000500000000000000" pitchFamily="2" charset="0"/>
                </a:rPr>
                <a:t>.com</a:t>
              </a:r>
              <a:endParaRPr lang="en-US" sz="3200">
                <a:solidFill>
                  <a:srgbClr val="7F00FF"/>
                </a:solidFill>
                <a:latin typeface="#9Slide03 Montserrat" panose="00000500000000000000" pitchFamily="2" charset="0"/>
              </a:endParaRPr>
            </a:p>
          </p:txBody>
        </p:sp>
        <p:pic>
          <p:nvPicPr>
            <p:cNvPr id="13" name="Graphic 12">
              <a:extLst>
                <a:ext uri="{FF2B5EF4-FFF2-40B4-BE49-F238E27FC236}">
                  <a16:creationId xmlns:a16="http://schemas.microsoft.com/office/drawing/2014/main" id="{E81287EB-DF2B-41FD-A698-8C01DC85640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855729" y="5958348"/>
              <a:ext cx="490063" cy="490063"/>
            </a:xfrm>
            <a:prstGeom prst="rect">
              <a:avLst/>
            </a:prstGeom>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2485040" y="3494865"/>
            <a:ext cx="851973" cy="685838"/>
          </a:xfrm>
          <a:custGeom>
            <a:avLst/>
            <a:gdLst/>
            <a:ahLst/>
            <a:cxnLst/>
            <a:rect l="l" t="t" r="r" b="b"/>
            <a:pathLst>
              <a:path w="851973" h="685838">
                <a:moveTo>
                  <a:pt x="0" y="0"/>
                </a:moveTo>
                <a:lnTo>
                  <a:pt x="851973" y="0"/>
                </a:lnTo>
                <a:lnTo>
                  <a:pt x="851973" y="685838"/>
                </a:lnTo>
                <a:lnTo>
                  <a:pt x="0" y="68583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2139422" y="3009957"/>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2139422" y="6077598"/>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924810" y="792701"/>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5</a:t>
            </a:r>
          </a:p>
        </p:txBody>
      </p:sp>
      <p:sp>
        <p:nvSpPr>
          <p:cNvPr id="9" name="TextBox 9"/>
          <p:cNvSpPr txBox="1"/>
          <p:nvPr/>
        </p:nvSpPr>
        <p:spPr>
          <a:xfrm>
            <a:off x="1545940" y="1849191"/>
            <a:ext cx="5214243"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Kết quả đạt đươc: </a:t>
            </a:r>
          </a:p>
        </p:txBody>
      </p:sp>
      <p:sp>
        <p:nvSpPr>
          <p:cNvPr id="10" name="TextBox 10"/>
          <p:cNvSpPr txBox="1"/>
          <p:nvPr/>
        </p:nvSpPr>
        <p:spPr>
          <a:xfrm>
            <a:off x="4153062" y="2876607"/>
            <a:ext cx="13106238" cy="1792575"/>
          </a:xfrm>
          <a:prstGeom prst="rect">
            <a:avLst/>
          </a:prstGeom>
        </p:spPr>
        <p:txBody>
          <a:bodyPr lIns="0" tIns="0" rIns="0" bIns="0" rtlCol="0" anchor="t">
            <a:spAutoFit/>
          </a:bodyPr>
          <a:lstStyle/>
          <a:p>
            <a:pPr algn="just">
              <a:lnSpc>
                <a:spcPts val="4621"/>
              </a:lnSpc>
            </a:pPr>
            <a:r>
              <a:rPr lang="en-US" sz="3301">
                <a:solidFill>
                  <a:srgbClr val="000000"/>
                </a:solidFill>
                <a:latin typeface="Arial"/>
              </a:rPr>
              <a:t>- Tìm hiểu và nắm được cơ bản về UI/UX công cụ thiết kế Adobe XD</a:t>
            </a:r>
          </a:p>
          <a:p>
            <a:pPr algn="just">
              <a:lnSpc>
                <a:spcPts val="4621"/>
              </a:lnSpc>
            </a:pPr>
            <a:r>
              <a:rPr lang="en-US" sz="3301">
                <a:solidFill>
                  <a:srgbClr val="000000"/>
                </a:solidFill>
                <a:latin typeface="Arial"/>
              </a:rPr>
              <a:t>- Thiết kế thành công website bán trà sữa, đáp ứng yêu của đề tài</a:t>
            </a:r>
          </a:p>
          <a:p>
            <a:pPr algn="just">
              <a:lnSpc>
                <a:spcPts val="4621"/>
              </a:lnSpc>
              <a:spcBef>
                <a:spcPct val="0"/>
              </a:spcBef>
            </a:pPr>
            <a:r>
              <a:rPr lang="en-US" sz="3301">
                <a:solidFill>
                  <a:srgbClr val="000000"/>
                </a:solidFill>
                <a:latin typeface="Arial"/>
              </a:rPr>
              <a:t>- Giao diện được thiết kế đơn giản, thân thiện và dễ sử dụng</a:t>
            </a:r>
          </a:p>
        </p:txBody>
      </p:sp>
      <p:sp>
        <p:nvSpPr>
          <p:cNvPr id="11" name="TextBox 11"/>
          <p:cNvSpPr txBox="1"/>
          <p:nvPr/>
        </p:nvSpPr>
        <p:spPr>
          <a:xfrm>
            <a:off x="1924810" y="4916832"/>
            <a:ext cx="2684165"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Hạn chế: </a:t>
            </a:r>
          </a:p>
        </p:txBody>
      </p:sp>
      <p:sp>
        <p:nvSpPr>
          <p:cNvPr id="12" name="Freeform 12"/>
          <p:cNvSpPr/>
          <p:nvPr/>
        </p:nvSpPr>
        <p:spPr>
          <a:xfrm>
            <a:off x="2524496" y="6489332"/>
            <a:ext cx="812517" cy="832186"/>
          </a:xfrm>
          <a:custGeom>
            <a:avLst/>
            <a:gdLst/>
            <a:ahLst/>
            <a:cxnLst/>
            <a:rect l="l" t="t" r="r" b="b"/>
            <a:pathLst>
              <a:path w="812517" h="832186">
                <a:moveTo>
                  <a:pt x="0" y="0"/>
                </a:moveTo>
                <a:lnTo>
                  <a:pt x="812517" y="0"/>
                </a:lnTo>
                <a:lnTo>
                  <a:pt x="812517" y="832186"/>
                </a:lnTo>
                <a:lnTo>
                  <a:pt x="0" y="83218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4153062" y="5944248"/>
            <a:ext cx="13106238" cy="2373600"/>
          </a:xfrm>
          <a:prstGeom prst="rect">
            <a:avLst/>
          </a:prstGeom>
        </p:spPr>
        <p:txBody>
          <a:bodyPr lIns="0" tIns="0" rIns="0" bIns="0" rtlCol="0" anchor="t">
            <a:spAutoFit/>
          </a:bodyPr>
          <a:lstStyle/>
          <a:p>
            <a:pPr algn="just">
              <a:lnSpc>
                <a:spcPts val="4621"/>
              </a:lnSpc>
            </a:pPr>
            <a:r>
              <a:rPr lang="en-US" sz="3301">
                <a:solidFill>
                  <a:srgbClr val="000000"/>
                </a:solidFill>
                <a:latin typeface="Arial"/>
              </a:rPr>
              <a:t>- Việc biểu diễn các thông tin trên website chưa được linh hoạt.</a:t>
            </a:r>
          </a:p>
          <a:p>
            <a:pPr algn="just">
              <a:lnSpc>
                <a:spcPts val="4621"/>
              </a:lnSpc>
            </a:pPr>
            <a:r>
              <a:rPr lang="en-US" sz="3301">
                <a:solidFill>
                  <a:srgbClr val="000000"/>
                </a:solidFill>
                <a:latin typeface="Arial"/>
              </a:rPr>
              <a:t>- Phân tích thiết kế chưa hoàn chỉnh. </a:t>
            </a:r>
          </a:p>
          <a:p>
            <a:pPr algn="just">
              <a:lnSpc>
                <a:spcPts val="4621"/>
              </a:lnSpc>
            </a:pPr>
            <a:r>
              <a:rPr lang="en-US" sz="3301">
                <a:solidFill>
                  <a:srgbClr val="000000"/>
                </a:solidFill>
                <a:latin typeface="Arial"/>
              </a:rPr>
              <a:t>- Nhiều chức năng còn thiếu và chưa sử dụng được.</a:t>
            </a:r>
          </a:p>
          <a:p>
            <a:pPr algn="just">
              <a:lnSpc>
                <a:spcPts val="4621"/>
              </a:lnSpc>
              <a:spcBef>
                <a:spcPct val="0"/>
              </a:spcBef>
            </a:pPr>
            <a:endParaRPr lang="en-US" sz="3301">
              <a:solidFill>
                <a:srgbClr val="000000"/>
              </a:solidFill>
              <a:latin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607434"/>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12281300" y="3237446"/>
            <a:ext cx="4978000" cy="4809993"/>
          </a:xfrm>
          <a:custGeom>
            <a:avLst/>
            <a:gdLst/>
            <a:ahLst/>
            <a:cxnLst/>
            <a:rect l="l" t="t" r="r" b="b"/>
            <a:pathLst>
              <a:path w="4978000" h="4809993">
                <a:moveTo>
                  <a:pt x="0" y="0"/>
                </a:moveTo>
                <a:lnTo>
                  <a:pt x="4978000" y="0"/>
                </a:lnTo>
                <a:lnTo>
                  <a:pt x="4978000" y="4809993"/>
                </a:lnTo>
                <a:lnTo>
                  <a:pt x="0" y="480999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TextBox 6"/>
          <p:cNvSpPr txBox="1"/>
          <p:nvPr/>
        </p:nvSpPr>
        <p:spPr>
          <a:xfrm>
            <a:off x="1892910" y="82897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5</a:t>
            </a:r>
          </a:p>
        </p:txBody>
      </p:sp>
      <p:sp>
        <p:nvSpPr>
          <p:cNvPr id="7" name="TextBox 7"/>
          <p:cNvSpPr txBox="1"/>
          <p:nvPr/>
        </p:nvSpPr>
        <p:spPr>
          <a:xfrm>
            <a:off x="1792798" y="1924280"/>
            <a:ext cx="4983063" cy="131316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3. Hướng phát triển: </a:t>
            </a:r>
          </a:p>
          <a:p>
            <a:pPr algn="ctr">
              <a:lnSpc>
                <a:spcPts val="5320"/>
              </a:lnSpc>
            </a:pPr>
            <a:endParaRPr lang="en-US" sz="3800">
              <a:solidFill>
                <a:srgbClr val="000000"/>
              </a:solidFill>
              <a:latin typeface="Paytone One"/>
            </a:endParaRPr>
          </a:p>
        </p:txBody>
      </p:sp>
      <p:sp>
        <p:nvSpPr>
          <p:cNvPr id="8" name="TextBox 8"/>
          <p:cNvSpPr txBox="1"/>
          <p:nvPr/>
        </p:nvSpPr>
        <p:spPr>
          <a:xfrm>
            <a:off x="1924810" y="2705742"/>
            <a:ext cx="8759278" cy="4723116"/>
          </a:xfrm>
          <a:prstGeom prst="rect">
            <a:avLst/>
          </a:prstGeom>
        </p:spPr>
        <p:txBody>
          <a:bodyPr lIns="0" tIns="0" rIns="0" bIns="0" rtlCol="0" anchor="t">
            <a:spAutoFit/>
          </a:bodyPr>
          <a:lstStyle/>
          <a:p>
            <a:pPr algn="just">
              <a:lnSpc>
                <a:spcPts val="5320"/>
              </a:lnSpc>
              <a:spcBef>
                <a:spcPct val="0"/>
              </a:spcBef>
            </a:pPr>
            <a:r>
              <a:rPr lang="en-US" sz="3800">
                <a:solidFill>
                  <a:srgbClr val="000000"/>
                </a:solidFill>
                <a:latin typeface="Arial"/>
              </a:rPr>
              <a:t>      Tìm hiểu sâu hơn về kiến thức UI/UX trong thiết giao diện để có thể đáp ứng nhu cầu của người dùng, phát triển tối ưu về thiết kế website giao diện đẹp, thân thiện với người dùng, có nhiều chức năng và tương tác tốt hơn với người dùng.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6531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4" name="TextBox 4"/>
          <p:cNvSpPr txBox="1"/>
          <p:nvPr/>
        </p:nvSpPr>
        <p:spPr>
          <a:xfrm>
            <a:off x="5095155" y="1305656"/>
            <a:ext cx="8097687" cy="3241963"/>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THANK'S FOR WATCHING</a:t>
            </a:r>
          </a:p>
        </p:txBody>
      </p:sp>
      <p:sp>
        <p:nvSpPr>
          <p:cNvPr id="5" name="Freeform 5"/>
          <p:cNvSpPr/>
          <p:nvPr/>
        </p:nvSpPr>
        <p:spPr>
          <a:xfrm flipH="1">
            <a:off x="-3" y="7476061"/>
            <a:ext cx="7627441" cy="2810939"/>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xmlns="" r:embed="rId6"/>
                </a:ext>
              </a:extLst>
            </a:blip>
            <a:srcRect/>
            <a:stretch>
              <a:fillRect r="-55774" b="-32182"/>
            </a:stretch>
          </a:blipFill>
        </p:spPr>
      </p:sp>
      <p:sp>
        <p:nvSpPr>
          <p:cNvPr id="6" name="TextBox 5">
            <a:extLst>
              <a:ext uri="{FF2B5EF4-FFF2-40B4-BE49-F238E27FC236}">
                <a16:creationId xmlns:a16="http://schemas.microsoft.com/office/drawing/2014/main" id="{EA53D0DC-C9F8-4628-B9D1-985F6E3AFC07}"/>
              </a:ext>
            </a:extLst>
          </p:cNvPr>
          <p:cNvSpPr txBox="1"/>
          <p:nvPr/>
        </p:nvSpPr>
        <p:spPr>
          <a:xfrm>
            <a:off x="6476999" y="4637285"/>
            <a:ext cx="5333998" cy="984885"/>
          </a:xfrm>
          <a:prstGeom prst="rect">
            <a:avLst/>
          </a:prstGeom>
          <a:noFill/>
        </p:spPr>
        <p:txBody>
          <a:bodyPr wrap="square" lIns="0" tIns="0" rIns="0" bIns="0" rtlCol="0">
            <a:spAutoFit/>
          </a:bodyPr>
          <a:lstStyle/>
          <a:p>
            <a:pPr algn="ctr"/>
            <a:r>
              <a:rPr lang="en-US" sz="3200" smtClean="0">
                <a:latin typeface="#9Slide03 Montserrat" panose="00000500000000000000" pitchFamily="2" charset="0"/>
              </a:rPr>
              <a:t>Toàn bộ dữ liệu dự án được lưu trữ</a:t>
            </a:r>
            <a:r>
              <a:rPr lang="en-US" sz="3200">
                <a:latin typeface="#9Slide03 Montserrat" panose="00000500000000000000" pitchFamily="2" charset="0"/>
              </a:rPr>
              <a:t> </a:t>
            </a:r>
            <a:r>
              <a:rPr lang="en-US" sz="3200" smtClean="0">
                <a:latin typeface="#9Slide03 Montserrat" panose="00000500000000000000" pitchFamily="2" charset="0"/>
              </a:rPr>
              <a:t>trên GitHub</a:t>
            </a:r>
            <a:endParaRPr lang="en-US" sz="3200" smtClean="0">
              <a:latin typeface="#9Slide03 Montserrat" panose="00000500000000000000" pitchFamily="2" charset="0"/>
            </a:endParaRPr>
          </a:p>
        </p:txBody>
      </p:sp>
      <p:grpSp>
        <p:nvGrpSpPr>
          <p:cNvPr id="7" name="Group 6">
            <a:extLst>
              <a:ext uri="{FF2B5EF4-FFF2-40B4-BE49-F238E27FC236}">
                <a16:creationId xmlns:a16="http://schemas.microsoft.com/office/drawing/2014/main" id="{83FD4BC1-A4DE-4ECF-BE5D-51192E50CF1A}"/>
              </a:ext>
            </a:extLst>
          </p:cNvPr>
          <p:cNvGrpSpPr/>
          <p:nvPr/>
        </p:nvGrpSpPr>
        <p:grpSpPr>
          <a:xfrm>
            <a:off x="8167422" y="5622170"/>
            <a:ext cx="1953152" cy="1640482"/>
            <a:chOff x="5119424" y="2489200"/>
            <a:chExt cx="1953152" cy="1640482"/>
          </a:xfrm>
        </p:grpSpPr>
        <p:pic>
          <p:nvPicPr>
            <p:cNvPr id="8" name="Picture 7" descr="github icon, flat icon, black icon, white icon, website icon">
              <a:extLst>
                <a:ext uri="{FF2B5EF4-FFF2-40B4-BE49-F238E27FC236}">
                  <a16:creationId xmlns:a16="http://schemas.microsoft.com/office/drawing/2014/main" id="{1156A8BA-3A37-426D-B945-A8BE85F93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541" y="2874763"/>
              <a:ext cx="1254919" cy="1254919"/>
            </a:xfrm>
            <a:custGeom>
              <a:avLst/>
              <a:gdLst>
                <a:gd name="connsiteX0" fmla="*/ 383727 w 2143125"/>
                <a:gd name="connsiteY0" fmla="*/ 0 h 2143125"/>
                <a:gd name="connsiteX1" fmla="*/ 1759398 w 2143125"/>
                <a:gd name="connsiteY1" fmla="*/ 0 h 2143125"/>
                <a:gd name="connsiteX2" fmla="*/ 2143125 w 2143125"/>
                <a:gd name="connsiteY2" fmla="*/ 383727 h 2143125"/>
                <a:gd name="connsiteX3" fmla="*/ 2143125 w 2143125"/>
                <a:gd name="connsiteY3" fmla="*/ 1759398 h 2143125"/>
                <a:gd name="connsiteX4" fmla="*/ 1759398 w 2143125"/>
                <a:gd name="connsiteY4" fmla="*/ 2143125 h 2143125"/>
                <a:gd name="connsiteX5" fmla="*/ 383727 w 2143125"/>
                <a:gd name="connsiteY5" fmla="*/ 2143125 h 2143125"/>
                <a:gd name="connsiteX6" fmla="*/ 0 w 2143125"/>
                <a:gd name="connsiteY6" fmla="*/ 1759398 h 2143125"/>
                <a:gd name="connsiteX7" fmla="*/ 0 w 2143125"/>
                <a:gd name="connsiteY7" fmla="*/ 383727 h 2143125"/>
                <a:gd name="connsiteX8" fmla="*/ 383727 w 2143125"/>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125" h="2143125">
                  <a:moveTo>
                    <a:pt x="383727" y="0"/>
                  </a:moveTo>
                  <a:lnTo>
                    <a:pt x="1759398" y="0"/>
                  </a:lnTo>
                  <a:cubicBezTo>
                    <a:pt x="1971325" y="0"/>
                    <a:pt x="2143125" y="171800"/>
                    <a:pt x="2143125" y="383727"/>
                  </a:cubicBezTo>
                  <a:lnTo>
                    <a:pt x="2143125" y="1759398"/>
                  </a:lnTo>
                  <a:cubicBezTo>
                    <a:pt x="2143125" y="1971325"/>
                    <a:pt x="1971325" y="2143125"/>
                    <a:pt x="1759398" y="2143125"/>
                  </a:cubicBezTo>
                  <a:lnTo>
                    <a:pt x="383727" y="2143125"/>
                  </a:lnTo>
                  <a:cubicBezTo>
                    <a:pt x="171800" y="2143125"/>
                    <a:pt x="0" y="1971325"/>
                    <a:pt x="0" y="1759398"/>
                  </a:cubicBezTo>
                  <a:lnTo>
                    <a:pt x="0" y="383727"/>
                  </a:lnTo>
                  <a:cubicBezTo>
                    <a:pt x="0" y="171800"/>
                    <a:pt x="171800" y="0"/>
                    <a:pt x="383727" y="0"/>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A182EB-0D91-440D-AB4F-5D25D32A68A4}"/>
                </a:ext>
              </a:extLst>
            </p:cNvPr>
            <p:cNvSpPr txBox="1"/>
            <p:nvPr/>
          </p:nvSpPr>
          <p:spPr>
            <a:xfrm>
              <a:off x="5119424" y="2489200"/>
              <a:ext cx="1953152" cy="307777"/>
            </a:xfrm>
            <a:prstGeom prst="rect">
              <a:avLst/>
            </a:prstGeom>
            <a:noFill/>
          </p:spPr>
          <p:txBody>
            <a:bodyPr wrap="square" lIns="0" tIns="0" rIns="0" bIns="0" rtlCol="0">
              <a:spAutoFit/>
            </a:bodyPr>
            <a:lstStyle/>
            <a:p>
              <a:pPr algn="ctr"/>
              <a:r>
                <a:rPr lang="en-US" sz="2000" b="1">
                  <a:latin typeface="#9Slide03 Montserrat Bold" panose="00000800000000000000" pitchFamily="2" charset="0"/>
                </a:rPr>
                <a:t>Github</a:t>
              </a:r>
              <a:endParaRPr lang="en-US" sz="2000">
                <a:latin typeface="#9Slide03 Montserrat" panose="00000500000000000000" pitchFamily="2" charset="0"/>
              </a:endParaRPr>
            </a:p>
          </p:txBody>
        </p:sp>
      </p:grpSp>
      <p:grpSp>
        <p:nvGrpSpPr>
          <p:cNvPr id="10" name="Group 9">
            <a:extLst>
              <a:ext uri="{FF2B5EF4-FFF2-40B4-BE49-F238E27FC236}">
                <a16:creationId xmlns:a16="http://schemas.microsoft.com/office/drawing/2014/main" id="{BFA1FB38-A9A9-4AF8-AFB2-696FFE359E7C}"/>
              </a:ext>
            </a:extLst>
          </p:cNvPr>
          <p:cNvGrpSpPr/>
          <p:nvPr/>
        </p:nvGrpSpPr>
        <p:grpSpPr>
          <a:xfrm>
            <a:off x="4114800" y="7510938"/>
            <a:ext cx="10912343" cy="695378"/>
            <a:chOff x="3938759" y="5514203"/>
            <a:chExt cx="8237667" cy="738664"/>
          </a:xfrm>
        </p:grpSpPr>
        <p:sp>
          <p:nvSpPr>
            <p:cNvPr id="11" name="TextBox 10">
              <a:extLst>
                <a:ext uri="{FF2B5EF4-FFF2-40B4-BE49-F238E27FC236}">
                  <a16:creationId xmlns:a16="http://schemas.microsoft.com/office/drawing/2014/main" id="{F138E964-3D1A-4C2D-A8CD-29BBEE8C8882}"/>
                </a:ext>
              </a:extLst>
            </p:cNvPr>
            <p:cNvSpPr txBox="1"/>
            <p:nvPr/>
          </p:nvSpPr>
          <p:spPr>
            <a:xfrm>
              <a:off x="4343399" y="5514203"/>
              <a:ext cx="7833027" cy="738664"/>
            </a:xfrm>
            <a:prstGeom prst="rect">
              <a:avLst/>
            </a:prstGeom>
            <a:noFill/>
          </p:spPr>
          <p:txBody>
            <a:bodyPr wrap="square" lIns="0" tIns="0" rIns="0" bIns="0" rtlCol="0">
              <a:spAutoFit/>
            </a:bodyPr>
            <a:lstStyle/>
            <a:p>
              <a:r>
                <a:rPr lang="en-US" sz="2400" smtClean="0">
                  <a:solidFill>
                    <a:srgbClr val="7F00FF"/>
                  </a:solidFill>
                  <a:latin typeface="#9Slide03 Montserrat" panose="00000500000000000000" pitchFamily="2" charset="0"/>
                </a:rPr>
                <a:t>github.com/dangngan123/csn-da21ttc-dangthikimngan-uimockup-adobexd</a:t>
              </a:r>
              <a:endParaRPr lang="en-US" sz="2400">
                <a:solidFill>
                  <a:srgbClr val="7F00FF"/>
                </a:solidFill>
                <a:latin typeface="#9Slide03 Montserrat" panose="00000500000000000000" pitchFamily="2" charset="0"/>
              </a:endParaRPr>
            </a:p>
          </p:txBody>
        </p:sp>
        <p:pic>
          <p:nvPicPr>
            <p:cNvPr id="12" name="Graphic 20">
              <a:extLst>
                <a:ext uri="{FF2B5EF4-FFF2-40B4-BE49-F238E27FC236}">
                  <a16:creationId xmlns:a16="http://schemas.microsoft.com/office/drawing/2014/main" id="{278971EA-5DCD-4001-982C-5B557F9039C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938759" y="5541288"/>
              <a:ext cx="386282" cy="386282"/>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88384"/>
            <a:ext cx="4493773" cy="1003227"/>
            <a:chOff x="0" y="0"/>
            <a:chExt cx="11046397" cy="2466090"/>
          </a:xfrm>
        </p:grpSpPr>
        <p:sp>
          <p:nvSpPr>
            <p:cNvPr id="3" name="Freeform 3"/>
            <p:cNvSpPr/>
            <p:nvPr/>
          </p:nvSpPr>
          <p:spPr>
            <a:xfrm>
              <a:off x="0" y="0"/>
              <a:ext cx="11046397" cy="2466090"/>
            </a:xfrm>
            <a:custGeom>
              <a:avLst/>
              <a:gdLst/>
              <a:ahLst/>
              <a:cxnLst/>
              <a:rect l="l" t="t" r="r" b="b"/>
              <a:pathLst>
                <a:path w="11046397" h="2466090">
                  <a:moveTo>
                    <a:pt x="10921936" y="2466090"/>
                  </a:moveTo>
                  <a:lnTo>
                    <a:pt x="124460" y="2466090"/>
                  </a:lnTo>
                  <a:cubicBezTo>
                    <a:pt x="55880" y="2466090"/>
                    <a:pt x="0" y="2410210"/>
                    <a:pt x="0" y="2341630"/>
                  </a:cubicBezTo>
                  <a:lnTo>
                    <a:pt x="0" y="124460"/>
                  </a:lnTo>
                  <a:cubicBezTo>
                    <a:pt x="0" y="55880"/>
                    <a:pt x="55880" y="0"/>
                    <a:pt x="124460" y="0"/>
                  </a:cubicBezTo>
                  <a:lnTo>
                    <a:pt x="10921937" y="0"/>
                  </a:lnTo>
                  <a:cubicBezTo>
                    <a:pt x="10990517" y="0"/>
                    <a:pt x="11046397" y="55880"/>
                    <a:pt x="11046397" y="124460"/>
                  </a:cubicBezTo>
                  <a:lnTo>
                    <a:pt x="11046397" y="2341630"/>
                  </a:lnTo>
                  <a:cubicBezTo>
                    <a:pt x="11046397" y="2410210"/>
                    <a:pt x="10990517" y="2466090"/>
                    <a:pt x="10921937"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grpSp>
        <p:nvGrpSpPr>
          <p:cNvPr id="5" name="Group 5"/>
          <p:cNvGrpSpPr/>
          <p:nvPr/>
        </p:nvGrpSpPr>
        <p:grpSpPr>
          <a:xfrm>
            <a:off x="1570613" y="3091580"/>
            <a:ext cx="7031474" cy="4870966"/>
            <a:chOff x="0" y="0"/>
            <a:chExt cx="1173316" cy="812800"/>
          </a:xfrm>
        </p:grpSpPr>
        <p:sp>
          <p:nvSpPr>
            <p:cNvPr id="6" name="Freeform 6"/>
            <p:cNvSpPr/>
            <p:nvPr/>
          </p:nvSpPr>
          <p:spPr>
            <a:xfrm>
              <a:off x="0" y="0"/>
              <a:ext cx="1173316" cy="812800"/>
            </a:xfrm>
            <a:custGeom>
              <a:avLst/>
              <a:gdLst/>
              <a:ahLst/>
              <a:cxnLst/>
              <a:rect l="l" t="t" r="r" b="b"/>
              <a:pathLst>
                <a:path w="1173316" h="812800">
                  <a:moveTo>
                    <a:pt x="25324" y="0"/>
                  </a:moveTo>
                  <a:lnTo>
                    <a:pt x="1147992" y="0"/>
                  </a:lnTo>
                  <a:cubicBezTo>
                    <a:pt x="1161978" y="0"/>
                    <a:pt x="1173316" y="11338"/>
                    <a:pt x="1173316" y="25324"/>
                  </a:cubicBezTo>
                  <a:lnTo>
                    <a:pt x="1173316" y="787476"/>
                  </a:lnTo>
                  <a:cubicBezTo>
                    <a:pt x="1173316" y="794192"/>
                    <a:pt x="1170648" y="800634"/>
                    <a:pt x="1165899" y="805383"/>
                  </a:cubicBezTo>
                  <a:cubicBezTo>
                    <a:pt x="1161149" y="810132"/>
                    <a:pt x="1154708" y="812800"/>
                    <a:pt x="1147992" y="812800"/>
                  </a:cubicBezTo>
                  <a:lnTo>
                    <a:pt x="25324" y="812800"/>
                  </a:lnTo>
                  <a:cubicBezTo>
                    <a:pt x="11338" y="812800"/>
                    <a:pt x="0" y="801462"/>
                    <a:pt x="0" y="787476"/>
                  </a:cubicBezTo>
                  <a:lnTo>
                    <a:pt x="0" y="25324"/>
                  </a:lnTo>
                  <a:cubicBezTo>
                    <a:pt x="0" y="11338"/>
                    <a:pt x="11338" y="0"/>
                    <a:pt x="25324" y="0"/>
                  </a:cubicBezTo>
                  <a:close/>
                </a:path>
              </a:pathLst>
            </a:custGeom>
            <a:blipFill>
              <a:blip r:embed="rId3"/>
              <a:stretch>
                <a:fillRect t="-3501" b="-3501"/>
              </a:stretch>
            </a:blipFill>
          </p:spPr>
        </p:sp>
      </p:grpSp>
      <p:grpSp>
        <p:nvGrpSpPr>
          <p:cNvPr id="7" name="Group 7"/>
          <p:cNvGrpSpPr/>
          <p:nvPr/>
        </p:nvGrpSpPr>
        <p:grpSpPr>
          <a:xfrm>
            <a:off x="9664661" y="3091580"/>
            <a:ext cx="7031474" cy="4870966"/>
            <a:chOff x="0" y="0"/>
            <a:chExt cx="1173316" cy="812800"/>
          </a:xfrm>
        </p:grpSpPr>
        <p:sp>
          <p:nvSpPr>
            <p:cNvPr id="8" name="Freeform 8"/>
            <p:cNvSpPr/>
            <p:nvPr/>
          </p:nvSpPr>
          <p:spPr>
            <a:xfrm>
              <a:off x="0" y="0"/>
              <a:ext cx="1173316" cy="812800"/>
            </a:xfrm>
            <a:custGeom>
              <a:avLst/>
              <a:gdLst/>
              <a:ahLst/>
              <a:cxnLst/>
              <a:rect l="l" t="t" r="r" b="b"/>
              <a:pathLst>
                <a:path w="1173316" h="812800">
                  <a:moveTo>
                    <a:pt x="25324" y="0"/>
                  </a:moveTo>
                  <a:lnTo>
                    <a:pt x="1147992" y="0"/>
                  </a:lnTo>
                  <a:cubicBezTo>
                    <a:pt x="1161978" y="0"/>
                    <a:pt x="1173316" y="11338"/>
                    <a:pt x="1173316" y="25324"/>
                  </a:cubicBezTo>
                  <a:lnTo>
                    <a:pt x="1173316" y="787476"/>
                  </a:lnTo>
                  <a:cubicBezTo>
                    <a:pt x="1173316" y="794192"/>
                    <a:pt x="1170648" y="800634"/>
                    <a:pt x="1165899" y="805383"/>
                  </a:cubicBezTo>
                  <a:cubicBezTo>
                    <a:pt x="1161149" y="810132"/>
                    <a:pt x="1154708" y="812800"/>
                    <a:pt x="1147992" y="812800"/>
                  </a:cubicBezTo>
                  <a:lnTo>
                    <a:pt x="25324" y="812800"/>
                  </a:lnTo>
                  <a:cubicBezTo>
                    <a:pt x="11338" y="812800"/>
                    <a:pt x="0" y="801462"/>
                    <a:pt x="0" y="787476"/>
                  </a:cubicBezTo>
                  <a:lnTo>
                    <a:pt x="0" y="25324"/>
                  </a:lnTo>
                  <a:cubicBezTo>
                    <a:pt x="0" y="11338"/>
                    <a:pt x="11338" y="0"/>
                    <a:pt x="25324" y="0"/>
                  </a:cubicBezTo>
                  <a:close/>
                </a:path>
              </a:pathLst>
            </a:custGeom>
            <a:blipFill>
              <a:blip r:embed="rId4"/>
              <a:stretch>
                <a:fillRect l="-11576" r="-11576"/>
              </a:stretch>
            </a:blipFill>
          </p:spPr>
        </p:sp>
      </p:grpSp>
      <p:sp>
        <p:nvSpPr>
          <p:cNvPr id="9" name="TextBox 9"/>
          <p:cNvSpPr txBox="1"/>
          <p:nvPr/>
        </p:nvSpPr>
        <p:spPr>
          <a:xfrm>
            <a:off x="1601093" y="820518"/>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MỞ ĐẦU</a:t>
            </a:r>
          </a:p>
        </p:txBody>
      </p:sp>
      <p:sp>
        <p:nvSpPr>
          <p:cNvPr id="10" name="TextBox 10"/>
          <p:cNvSpPr txBox="1"/>
          <p:nvPr/>
        </p:nvSpPr>
        <p:spPr>
          <a:xfrm>
            <a:off x="1307086" y="1883189"/>
            <a:ext cx="5246093"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Lý do chọn đề tài:  </a:t>
            </a:r>
          </a:p>
        </p:txBody>
      </p:sp>
      <p:sp>
        <p:nvSpPr>
          <p:cNvPr id="11" name="TextBox 11"/>
          <p:cNvSpPr txBox="1"/>
          <p:nvPr/>
        </p:nvSpPr>
        <p:spPr>
          <a:xfrm>
            <a:off x="1570613" y="8114947"/>
            <a:ext cx="7031474" cy="697382"/>
          </a:xfrm>
          <a:prstGeom prst="rect">
            <a:avLst/>
          </a:prstGeom>
        </p:spPr>
        <p:txBody>
          <a:bodyPr lIns="0" tIns="0" rIns="0" bIns="0" rtlCol="0" anchor="t">
            <a:spAutoFit/>
          </a:bodyPr>
          <a:lstStyle/>
          <a:p>
            <a:pPr algn="ctr">
              <a:lnSpc>
                <a:spcPts val="5136"/>
              </a:lnSpc>
            </a:pPr>
            <a:r>
              <a:rPr lang="en-US" sz="3669">
                <a:solidFill>
                  <a:srgbClr val="000000"/>
                </a:solidFill>
                <a:latin typeface="Arial Bold"/>
              </a:rPr>
              <a:t>  Cách mạng công nghiệp 4.0</a:t>
            </a:r>
          </a:p>
        </p:txBody>
      </p:sp>
      <p:sp>
        <p:nvSpPr>
          <p:cNvPr id="12" name="TextBox 12"/>
          <p:cNvSpPr txBox="1"/>
          <p:nvPr/>
        </p:nvSpPr>
        <p:spPr>
          <a:xfrm>
            <a:off x="9664661" y="8114947"/>
            <a:ext cx="7031474" cy="697382"/>
          </a:xfrm>
          <a:prstGeom prst="rect">
            <a:avLst/>
          </a:prstGeom>
        </p:spPr>
        <p:txBody>
          <a:bodyPr lIns="0" tIns="0" rIns="0" bIns="0" rtlCol="0" anchor="t">
            <a:spAutoFit/>
          </a:bodyPr>
          <a:lstStyle/>
          <a:p>
            <a:pPr algn="ctr">
              <a:lnSpc>
                <a:spcPts val="5136"/>
              </a:lnSpc>
            </a:pPr>
            <a:r>
              <a:rPr lang="en-US" sz="3669">
                <a:solidFill>
                  <a:srgbClr val="000000"/>
                </a:solidFill>
                <a:latin typeface="Arial Bold"/>
              </a:rPr>
              <a:t>UI trở thành trọng tâm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493773" cy="1003227"/>
            <a:chOff x="0" y="0"/>
            <a:chExt cx="11046397" cy="2466090"/>
          </a:xfrm>
        </p:grpSpPr>
        <p:sp>
          <p:nvSpPr>
            <p:cNvPr id="3" name="Freeform 3"/>
            <p:cNvSpPr/>
            <p:nvPr/>
          </p:nvSpPr>
          <p:spPr>
            <a:xfrm>
              <a:off x="0" y="0"/>
              <a:ext cx="11046397" cy="2466090"/>
            </a:xfrm>
            <a:custGeom>
              <a:avLst/>
              <a:gdLst/>
              <a:ahLst/>
              <a:cxnLst/>
              <a:rect l="l" t="t" r="r" b="b"/>
              <a:pathLst>
                <a:path w="11046397" h="2466090">
                  <a:moveTo>
                    <a:pt x="10921936" y="2466090"/>
                  </a:moveTo>
                  <a:lnTo>
                    <a:pt x="124460" y="2466090"/>
                  </a:lnTo>
                  <a:cubicBezTo>
                    <a:pt x="55880" y="2466090"/>
                    <a:pt x="0" y="2410210"/>
                    <a:pt x="0" y="2341630"/>
                  </a:cubicBezTo>
                  <a:lnTo>
                    <a:pt x="0" y="124460"/>
                  </a:lnTo>
                  <a:cubicBezTo>
                    <a:pt x="0" y="55880"/>
                    <a:pt x="55880" y="0"/>
                    <a:pt x="124460" y="0"/>
                  </a:cubicBezTo>
                  <a:lnTo>
                    <a:pt x="10921937" y="0"/>
                  </a:lnTo>
                  <a:cubicBezTo>
                    <a:pt x="10990517" y="0"/>
                    <a:pt x="11046397" y="55880"/>
                    <a:pt x="11046397" y="124460"/>
                  </a:cubicBezTo>
                  <a:lnTo>
                    <a:pt x="11046397" y="2341630"/>
                  </a:lnTo>
                  <a:cubicBezTo>
                    <a:pt x="11046397" y="2410210"/>
                    <a:pt x="10990517" y="2466090"/>
                    <a:pt x="10921937"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TextBox 5"/>
          <p:cNvSpPr txBox="1"/>
          <p:nvPr/>
        </p:nvSpPr>
        <p:spPr>
          <a:xfrm>
            <a:off x="1752600"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MỞ ĐẦU</a:t>
            </a:r>
          </a:p>
        </p:txBody>
      </p:sp>
      <p:sp>
        <p:nvSpPr>
          <p:cNvPr id="6" name="TextBox 6"/>
          <p:cNvSpPr txBox="1"/>
          <p:nvPr/>
        </p:nvSpPr>
        <p:spPr>
          <a:xfrm>
            <a:off x="2027087" y="1892742"/>
            <a:ext cx="2722265"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Mục tiêu: </a:t>
            </a:r>
          </a:p>
        </p:txBody>
      </p:sp>
      <p:sp>
        <p:nvSpPr>
          <p:cNvPr id="7" name="TextBox 7"/>
          <p:cNvSpPr txBox="1"/>
          <p:nvPr/>
        </p:nvSpPr>
        <p:spPr>
          <a:xfrm>
            <a:off x="1028700" y="2701083"/>
            <a:ext cx="15289413" cy="1874037"/>
          </a:xfrm>
          <a:prstGeom prst="rect">
            <a:avLst/>
          </a:prstGeom>
        </p:spPr>
        <p:txBody>
          <a:bodyPr lIns="0" tIns="0" rIns="0" bIns="0" rtlCol="0" anchor="t">
            <a:spAutoFit/>
          </a:bodyPr>
          <a:lstStyle/>
          <a:p>
            <a:pPr algn="just">
              <a:lnSpc>
                <a:spcPts val="4856"/>
              </a:lnSpc>
            </a:pPr>
            <a:r>
              <a:rPr lang="en-US" sz="3469">
                <a:solidFill>
                  <a:srgbClr val="000000"/>
                </a:solidFill>
                <a:latin typeface="Arial"/>
              </a:rPr>
              <a:t>          - Nắm được kiến thức về UI MOCKUP và công cụ Adobe XD.</a:t>
            </a:r>
          </a:p>
          <a:p>
            <a:pPr algn="just">
              <a:lnSpc>
                <a:spcPts val="4856"/>
              </a:lnSpc>
            </a:pPr>
            <a:r>
              <a:rPr lang="en-US" sz="3469">
                <a:solidFill>
                  <a:srgbClr val="000000"/>
                </a:solidFill>
                <a:latin typeface="Arial"/>
              </a:rPr>
              <a:t>          - Thiết kế website đầy đủ chức năng.</a:t>
            </a:r>
          </a:p>
          <a:p>
            <a:pPr algn="just">
              <a:lnSpc>
                <a:spcPts val="4856"/>
              </a:lnSpc>
            </a:pPr>
            <a:endParaRPr lang="en-US" sz="3469">
              <a:solidFill>
                <a:srgbClr val="000000"/>
              </a:solidFill>
              <a:latin typeface="Arial"/>
            </a:endParaRPr>
          </a:p>
        </p:txBody>
      </p:sp>
      <p:sp>
        <p:nvSpPr>
          <p:cNvPr id="8" name="TextBox 8"/>
          <p:cNvSpPr txBox="1"/>
          <p:nvPr/>
        </p:nvSpPr>
        <p:spPr>
          <a:xfrm>
            <a:off x="2027087" y="3929256"/>
            <a:ext cx="6507313" cy="679673"/>
          </a:xfrm>
          <a:prstGeom prst="rect">
            <a:avLst/>
          </a:prstGeom>
        </p:spPr>
        <p:txBody>
          <a:bodyPr wrap="square" lIns="0" tIns="0" rIns="0" bIns="0" rtlCol="0" anchor="t">
            <a:spAutoFit/>
          </a:bodyPr>
          <a:lstStyle/>
          <a:p>
            <a:pPr algn="ctr">
              <a:lnSpc>
                <a:spcPts val="5320"/>
              </a:lnSpc>
            </a:pPr>
            <a:r>
              <a:rPr lang="en-US" sz="3800">
                <a:solidFill>
                  <a:srgbClr val="000000"/>
                </a:solidFill>
                <a:latin typeface="Paytone One"/>
              </a:rPr>
              <a:t>3. Đối tượng nghiên cứu</a:t>
            </a:r>
          </a:p>
        </p:txBody>
      </p:sp>
      <p:sp>
        <p:nvSpPr>
          <p:cNvPr id="9" name="TextBox 9"/>
          <p:cNvSpPr txBox="1"/>
          <p:nvPr/>
        </p:nvSpPr>
        <p:spPr>
          <a:xfrm>
            <a:off x="1028700" y="4737597"/>
            <a:ext cx="15289413" cy="1874037"/>
          </a:xfrm>
          <a:prstGeom prst="rect">
            <a:avLst/>
          </a:prstGeom>
        </p:spPr>
        <p:txBody>
          <a:bodyPr lIns="0" tIns="0" rIns="0" bIns="0" rtlCol="0" anchor="t">
            <a:spAutoFit/>
          </a:bodyPr>
          <a:lstStyle/>
          <a:p>
            <a:pPr algn="just">
              <a:lnSpc>
                <a:spcPts val="4856"/>
              </a:lnSpc>
            </a:pPr>
            <a:r>
              <a:rPr lang="en-US" sz="3469">
                <a:solidFill>
                  <a:srgbClr val="000000"/>
                </a:solidFill>
                <a:latin typeface="Arial"/>
              </a:rPr>
              <a:t>          - Nghiên cứu đề tài vàTìm hiểu UI MOCKUP </a:t>
            </a:r>
          </a:p>
          <a:p>
            <a:pPr algn="just">
              <a:lnSpc>
                <a:spcPts val="4856"/>
              </a:lnSpc>
            </a:pPr>
            <a:r>
              <a:rPr lang="en-US" sz="3469">
                <a:solidFill>
                  <a:srgbClr val="000000"/>
                </a:solidFill>
                <a:latin typeface="Arial"/>
              </a:rPr>
              <a:t>          - Sử dụng công cụ Adobe XD.</a:t>
            </a:r>
          </a:p>
          <a:p>
            <a:pPr algn="just">
              <a:lnSpc>
                <a:spcPts val="4856"/>
              </a:lnSpc>
            </a:pPr>
            <a:endParaRPr lang="en-US" sz="3469">
              <a:solidFill>
                <a:srgbClr val="000000"/>
              </a:solidFill>
              <a:latin typeface="Arial"/>
            </a:endParaRPr>
          </a:p>
        </p:txBody>
      </p:sp>
      <p:sp>
        <p:nvSpPr>
          <p:cNvPr id="10" name="TextBox 10"/>
          <p:cNvSpPr txBox="1"/>
          <p:nvPr/>
        </p:nvSpPr>
        <p:spPr>
          <a:xfrm>
            <a:off x="2027087" y="5966322"/>
            <a:ext cx="5745313" cy="679673"/>
          </a:xfrm>
          <a:prstGeom prst="rect">
            <a:avLst/>
          </a:prstGeom>
        </p:spPr>
        <p:txBody>
          <a:bodyPr wrap="square" lIns="0" tIns="0" rIns="0" bIns="0" rtlCol="0" anchor="t">
            <a:spAutoFit/>
          </a:bodyPr>
          <a:lstStyle/>
          <a:p>
            <a:pPr algn="ctr">
              <a:lnSpc>
                <a:spcPts val="5320"/>
              </a:lnSpc>
            </a:pPr>
            <a:r>
              <a:rPr lang="en-US" sz="3800">
                <a:solidFill>
                  <a:srgbClr val="000000"/>
                </a:solidFill>
                <a:latin typeface="Paytone One"/>
              </a:rPr>
              <a:t>4 . Phạm vi nghiên cứu</a:t>
            </a:r>
          </a:p>
        </p:txBody>
      </p:sp>
      <p:sp>
        <p:nvSpPr>
          <p:cNvPr id="11" name="TextBox 11"/>
          <p:cNvSpPr txBox="1"/>
          <p:nvPr/>
        </p:nvSpPr>
        <p:spPr>
          <a:xfrm>
            <a:off x="1028700" y="6774663"/>
            <a:ext cx="15289413" cy="2483637"/>
          </a:xfrm>
          <a:prstGeom prst="rect">
            <a:avLst/>
          </a:prstGeom>
        </p:spPr>
        <p:txBody>
          <a:bodyPr lIns="0" tIns="0" rIns="0" bIns="0" rtlCol="0" anchor="t">
            <a:spAutoFit/>
          </a:bodyPr>
          <a:lstStyle/>
          <a:p>
            <a:pPr algn="just">
              <a:lnSpc>
                <a:spcPts val="4856"/>
              </a:lnSpc>
            </a:pPr>
            <a:r>
              <a:rPr lang="en-US" sz="3469">
                <a:solidFill>
                  <a:srgbClr val="000000"/>
                </a:solidFill>
                <a:latin typeface="Arial"/>
              </a:rPr>
              <a:t>          - Nghiên cứu được thực hiện dựa trên các kiến thức trên Internet, tài</a:t>
            </a:r>
          </a:p>
          <a:p>
            <a:pPr algn="just">
              <a:lnSpc>
                <a:spcPts val="4856"/>
              </a:lnSpc>
            </a:pPr>
            <a:r>
              <a:rPr lang="en-US" sz="3469">
                <a:solidFill>
                  <a:srgbClr val="000000"/>
                </a:solidFill>
                <a:latin typeface="Arial"/>
              </a:rPr>
              <a:t>           liệu về UI MOCKUP.</a:t>
            </a:r>
          </a:p>
          <a:p>
            <a:pPr algn="just">
              <a:lnSpc>
                <a:spcPts val="4856"/>
              </a:lnSpc>
            </a:pPr>
            <a:r>
              <a:rPr lang="en-US" sz="3469">
                <a:solidFill>
                  <a:srgbClr val="000000"/>
                </a:solidFill>
                <a:latin typeface="Arial"/>
              </a:rPr>
              <a:t>          - Đề tài được thực hiện từ Từ ngày 6/11/2023 đến 31/12/2023.</a:t>
            </a:r>
          </a:p>
          <a:p>
            <a:pPr algn="just">
              <a:lnSpc>
                <a:spcPts val="4856"/>
              </a:lnSpc>
            </a:pPr>
            <a:endParaRPr lang="en-US" sz="3469">
              <a:solidFill>
                <a:srgbClr val="000000"/>
              </a:solidFill>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grpSp>
        <p:nvGrpSpPr>
          <p:cNvPr id="5" name="Group 5"/>
          <p:cNvGrpSpPr/>
          <p:nvPr/>
        </p:nvGrpSpPr>
        <p:grpSpPr>
          <a:xfrm>
            <a:off x="6577445" y="6869404"/>
            <a:ext cx="11710555" cy="2178600"/>
            <a:chOff x="0" y="0"/>
            <a:chExt cx="3084261" cy="573788"/>
          </a:xfrm>
        </p:grpSpPr>
        <p:sp>
          <p:nvSpPr>
            <p:cNvPr id="6" name="Freeform 6"/>
            <p:cNvSpPr/>
            <p:nvPr/>
          </p:nvSpPr>
          <p:spPr>
            <a:xfrm>
              <a:off x="0" y="0"/>
              <a:ext cx="3084261" cy="573788"/>
            </a:xfrm>
            <a:custGeom>
              <a:avLst/>
              <a:gdLst/>
              <a:ahLst/>
              <a:cxnLst/>
              <a:rect l="l" t="t" r="r" b="b"/>
              <a:pathLst>
                <a:path w="3084261" h="573788">
                  <a:moveTo>
                    <a:pt x="0" y="0"/>
                  </a:moveTo>
                  <a:lnTo>
                    <a:pt x="3084261" y="0"/>
                  </a:lnTo>
                  <a:lnTo>
                    <a:pt x="3084261" y="573788"/>
                  </a:lnTo>
                  <a:lnTo>
                    <a:pt x="0" y="573788"/>
                  </a:lnTo>
                  <a:close/>
                </a:path>
              </a:pathLst>
            </a:custGeom>
            <a:solidFill>
              <a:srgbClr val="322F50"/>
            </a:solidFill>
          </p:spPr>
        </p:sp>
        <p:sp>
          <p:nvSpPr>
            <p:cNvPr id="7" name="TextBox 7"/>
            <p:cNvSpPr txBox="1"/>
            <p:nvPr/>
          </p:nvSpPr>
          <p:spPr>
            <a:xfrm>
              <a:off x="0" y="-47625"/>
              <a:ext cx="3084261" cy="62141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792449" y="3140109"/>
            <a:ext cx="2003391" cy="200339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2F50"/>
            </a:solidFill>
            <a:ln w="38100" cap="sq">
              <a:solidFill>
                <a:srgbClr val="000000"/>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462438" y="6980788"/>
            <a:ext cx="1955833" cy="195583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54052" y="3140109"/>
            <a:ext cx="6743098" cy="5907896"/>
            <a:chOff x="0" y="0"/>
            <a:chExt cx="7282184" cy="6380210"/>
          </a:xfrm>
        </p:grpSpPr>
        <p:sp>
          <p:nvSpPr>
            <p:cNvPr id="15" name="Freeform 15"/>
            <p:cNvSpPr/>
            <p:nvPr/>
          </p:nvSpPr>
          <p:spPr>
            <a:xfrm>
              <a:off x="0" y="0"/>
              <a:ext cx="7282184" cy="6380211"/>
            </a:xfrm>
            <a:custGeom>
              <a:avLst/>
              <a:gdLst/>
              <a:ahLst/>
              <a:cxnLst/>
              <a:rect l="l" t="t" r="r" b="b"/>
              <a:pathLst>
                <a:path w="7282184" h="6380211">
                  <a:moveTo>
                    <a:pt x="0" y="0"/>
                  </a:moveTo>
                  <a:lnTo>
                    <a:pt x="7282184" y="0"/>
                  </a:lnTo>
                  <a:lnTo>
                    <a:pt x="7282184" y="6380211"/>
                  </a:lnTo>
                  <a:lnTo>
                    <a:pt x="0" y="6380211"/>
                  </a:lnTo>
                  <a:close/>
                </a:path>
              </a:pathLst>
            </a:custGeom>
            <a:blipFill>
              <a:blip r:embed="rId3"/>
              <a:stretch>
                <a:fillRect l="-16711" r="-16711"/>
              </a:stretch>
            </a:blipFill>
          </p:spPr>
        </p:sp>
      </p:grpSp>
      <p:sp>
        <p:nvSpPr>
          <p:cNvPr id="16" name="TextBox 16"/>
          <p:cNvSpPr txBox="1"/>
          <p:nvPr/>
        </p:nvSpPr>
        <p:spPr>
          <a:xfrm>
            <a:off x="1924811" y="723900"/>
            <a:ext cx="4475989" cy="730969"/>
          </a:xfrm>
          <a:prstGeom prst="rect">
            <a:avLst/>
          </a:prstGeom>
        </p:spPr>
        <p:txBody>
          <a:bodyPr wrap="square" lIns="0" tIns="0" rIns="0" bIns="0" rtlCol="0" anchor="t">
            <a:spAutoFit/>
          </a:bodyPr>
          <a:lstStyle/>
          <a:p>
            <a:pPr algn="ctr">
              <a:lnSpc>
                <a:spcPts val="5740"/>
              </a:lnSpc>
            </a:pPr>
            <a:r>
              <a:rPr lang="en-US" sz="4100">
                <a:solidFill>
                  <a:srgbClr val="000000"/>
                </a:solidFill>
                <a:latin typeface="Bungee"/>
              </a:rPr>
              <a:t>Chương 1</a:t>
            </a:r>
          </a:p>
        </p:txBody>
      </p:sp>
      <p:sp>
        <p:nvSpPr>
          <p:cNvPr id="17" name="TextBox 17"/>
          <p:cNvSpPr txBox="1"/>
          <p:nvPr/>
        </p:nvSpPr>
        <p:spPr>
          <a:xfrm>
            <a:off x="1090126" y="1974280"/>
            <a:ext cx="4167674" cy="679673"/>
          </a:xfrm>
          <a:prstGeom prst="rect">
            <a:avLst/>
          </a:prstGeom>
        </p:spPr>
        <p:txBody>
          <a:bodyPr wrap="square"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 Đặt vấn đề</a:t>
            </a:r>
          </a:p>
        </p:txBody>
      </p:sp>
      <p:sp>
        <p:nvSpPr>
          <p:cNvPr id="18" name="TextBox 18"/>
          <p:cNvSpPr txBox="1"/>
          <p:nvPr/>
        </p:nvSpPr>
        <p:spPr>
          <a:xfrm>
            <a:off x="11043491" y="3187160"/>
            <a:ext cx="6728324" cy="1332629"/>
          </a:xfrm>
          <a:prstGeom prst="rect">
            <a:avLst/>
          </a:prstGeom>
        </p:spPr>
        <p:txBody>
          <a:bodyPr lIns="0" tIns="0" rIns="0" bIns="0" rtlCol="0" anchor="t">
            <a:spAutoFit/>
          </a:bodyPr>
          <a:lstStyle/>
          <a:p>
            <a:pPr>
              <a:lnSpc>
                <a:spcPts val="5427"/>
              </a:lnSpc>
            </a:pPr>
            <a:r>
              <a:rPr lang="en-US" sz="3392">
                <a:solidFill>
                  <a:srgbClr val="000000"/>
                </a:solidFill>
                <a:latin typeface="Montserrat Classic"/>
              </a:rPr>
              <a:t>Giao diện người dùng ngày càng quan trọng.</a:t>
            </a:r>
          </a:p>
        </p:txBody>
      </p:sp>
      <p:sp>
        <p:nvSpPr>
          <p:cNvPr id="19" name="TextBox 19"/>
          <p:cNvSpPr txBox="1"/>
          <p:nvPr/>
        </p:nvSpPr>
        <p:spPr>
          <a:xfrm>
            <a:off x="9041930" y="3629645"/>
            <a:ext cx="1504429" cy="1068461"/>
          </a:xfrm>
          <a:prstGeom prst="rect">
            <a:avLst/>
          </a:prstGeom>
        </p:spPr>
        <p:txBody>
          <a:bodyPr lIns="0" tIns="0" rIns="0" bIns="0" rtlCol="0" anchor="t">
            <a:spAutoFit/>
          </a:bodyPr>
          <a:lstStyle/>
          <a:p>
            <a:pPr>
              <a:lnSpc>
                <a:spcPts val="7999"/>
              </a:lnSpc>
            </a:pPr>
            <a:r>
              <a:rPr lang="en-US" sz="7999">
                <a:solidFill>
                  <a:srgbClr val="FFFFFF"/>
                </a:solidFill>
                <a:latin typeface="Archivo Black Bold"/>
              </a:rPr>
              <a:t>01</a:t>
            </a:r>
          </a:p>
        </p:txBody>
      </p:sp>
      <p:sp>
        <p:nvSpPr>
          <p:cNvPr id="20" name="TextBox 20"/>
          <p:cNvSpPr txBox="1"/>
          <p:nvPr/>
        </p:nvSpPr>
        <p:spPr>
          <a:xfrm>
            <a:off x="9654614" y="7261474"/>
            <a:ext cx="5556218" cy="1289686"/>
          </a:xfrm>
          <a:prstGeom prst="rect">
            <a:avLst/>
          </a:prstGeom>
        </p:spPr>
        <p:txBody>
          <a:bodyPr lIns="0" tIns="0" rIns="0" bIns="0" rtlCol="0" anchor="t">
            <a:spAutoFit/>
          </a:bodyPr>
          <a:lstStyle/>
          <a:p>
            <a:pPr algn="r">
              <a:lnSpc>
                <a:spcPts val="5279"/>
              </a:lnSpc>
            </a:pPr>
            <a:r>
              <a:rPr lang="en-US" sz="3299">
                <a:solidFill>
                  <a:srgbClr val="FFFFFF"/>
                </a:solidFill>
                <a:latin typeface="Montserrat Classic"/>
              </a:rPr>
              <a:t>Tăng cường tương tác, phát triển giao diện web.</a:t>
            </a:r>
          </a:p>
        </p:txBody>
      </p:sp>
      <p:sp>
        <p:nvSpPr>
          <p:cNvPr id="21" name="TextBox 21"/>
          <p:cNvSpPr txBox="1"/>
          <p:nvPr/>
        </p:nvSpPr>
        <p:spPr>
          <a:xfrm>
            <a:off x="15705997" y="7500764"/>
            <a:ext cx="1468716" cy="1049231"/>
          </a:xfrm>
          <a:prstGeom prst="rect">
            <a:avLst/>
          </a:prstGeom>
        </p:spPr>
        <p:txBody>
          <a:bodyPr lIns="0" tIns="0" rIns="0" bIns="0" rtlCol="0" anchor="t">
            <a:spAutoFit/>
          </a:bodyPr>
          <a:lstStyle/>
          <a:p>
            <a:pPr>
              <a:lnSpc>
                <a:spcPts val="7809"/>
              </a:lnSpc>
            </a:pPr>
            <a:r>
              <a:rPr lang="en-US" sz="7809">
                <a:solidFill>
                  <a:srgbClr val="322F50"/>
                </a:solidFill>
                <a:latin typeface="Archivo Black Bold"/>
              </a:rPr>
              <a:t>02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a:off x="5542427" y="6828800"/>
            <a:ext cx="7563973" cy="3496300"/>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xmlns="" r:embed="rId8"/>
                </a:ext>
              </a:extLst>
            </a:blip>
            <a:srcRect/>
            <a:stretch>
              <a:fillRect r="-1442" b="-119462"/>
            </a:stretch>
          </a:blipFill>
        </p:spPr>
      </p:sp>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9"/>
            <a:stretch>
              <a:fillRect l="-11279" b="-20416"/>
            </a:stretch>
          </a:blipFill>
        </p:spPr>
      </p:sp>
      <p:grpSp>
        <p:nvGrpSpPr>
          <p:cNvPr id="5" name="Group 5"/>
          <p:cNvGrpSpPr/>
          <p:nvPr/>
        </p:nvGrpSpPr>
        <p:grpSpPr>
          <a:xfrm>
            <a:off x="957204" y="2813663"/>
            <a:ext cx="3453201" cy="864710"/>
            <a:chOff x="-18830" y="-24421"/>
            <a:chExt cx="909485" cy="227743"/>
          </a:xfrm>
        </p:grpSpPr>
        <p:sp>
          <p:nvSpPr>
            <p:cNvPr id="6" name="Freeform 6"/>
            <p:cNvSpPr/>
            <p:nvPr/>
          </p:nvSpPr>
          <p:spPr>
            <a:xfrm>
              <a:off x="-18830" y="19848"/>
              <a:ext cx="900070" cy="170593"/>
            </a:xfrm>
            <a:custGeom>
              <a:avLst/>
              <a:gdLst/>
              <a:ahLst/>
              <a:cxnLst/>
              <a:rect l="l" t="t" r="r" b="b"/>
              <a:pathLst>
                <a:path w="900070" h="170593">
                  <a:moveTo>
                    <a:pt x="0" y="0"/>
                  </a:moveTo>
                  <a:lnTo>
                    <a:pt x="900070" y="0"/>
                  </a:lnTo>
                  <a:lnTo>
                    <a:pt x="900070" y="170593"/>
                  </a:lnTo>
                  <a:lnTo>
                    <a:pt x="0" y="170593"/>
                  </a:lnTo>
                  <a:close/>
                </a:path>
              </a:pathLst>
            </a:custGeom>
            <a:solidFill>
              <a:srgbClr val="1A1A1A"/>
            </a:solidFill>
          </p:spPr>
        </p:sp>
        <p:sp>
          <p:nvSpPr>
            <p:cNvPr id="7" name="TextBox 7"/>
            <p:cNvSpPr txBox="1"/>
            <p:nvPr/>
          </p:nvSpPr>
          <p:spPr>
            <a:xfrm>
              <a:off x="-9415" y="-24421"/>
              <a:ext cx="900070"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1</a:t>
              </a:r>
            </a:p>
          </p:txBody>
        </p:sp>
      </p:grpSp>
      <p:grpSp>
        <p:nvGrpSpPr>
          <p:cNvPr id="8" name="Group 8"/>
          <p:cNvGrpSpPr/>
          <p:nvPr/>
        </p:nvGrpSpPr>
        <p:grpSpPr>
          <a:xfrm>
            <a:off x="7417399" y="2764756"/>
            <a:ext cx="3509751" cy="864710"/>
            <a:chOff x="0" y="-57150"/>
            <a:chExt cx="924379" cy="227743"/>
          </a:xfrm>
        </p:grpSpPr>
        <p:sp>
          <p:nvSpPr>
            <p:cNvPr id="9" name="Freeform 9"/>
            <p:cNvSpPr/>
            <p:nvPr/>
          </p:nvSpPr>
          <p:spPr>
            <a:xfrm>
              <a:off x="9415" y="-1546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0" name="TextBox 10"/>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2</a:t>
              </a:r>
            </a:p>
          </p:txBody>
        </p:sp>
      </p:grpSp>
      <p:grpSp>
        <p:nvGrpSpPr>
          <p:cNvPr id="11" name="Group 11"/>
          <p:cNvGrpSpPr/>
          <p:nvPr/>
        </p:nvGrpSpPr>
        <p:grpSpPr>
          <a:xfrm>
            <a:off x="13862648" y="2764756"/>
            <a:ext cx="3509751" cy="864710"/>
            <a:chOff x="-9415" y="-57150"/>
            <a:chExt cx="924379" cy="227743"/>
          </a:xfrm>
        </p:grpSpPr>
        <p:sp>
          <p:nvSpPr>
            <p:cNvPr id="12" name="Freeform 12"/>
            <p:cNvSpPr/>
            <p:nvPr/>
          </p:nvSpPr>
          <p:spPr>
            <a:xfrm>
              <a:off x="-9415" y="-19848"/>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3" name="TextBox 13"/>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3</a:t>
              </a:r>
            </a:p>
          </p:txBody>
        </p:sp>
      </p:grpSp>
      <p:sp>
        <p:nvSpPr>
          <p:cNvPr id="14" name="TextBox 14"/>
          <p:cNvSpPr txBox="1"/>
          <p:nvPr/>
        </p:nvSpPr>
        <p:spPr>
          <a:xfrm>
            <a:off x="2050885" y="75259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1</a:t>
            </a:r>
          </a:p>
        </p:txBody>
      </p:sp>
      <p:sp>
        <p:nvSpPr>
          <p:cNvPr id="15" name="TextBox 15"/>
          <p:cNvSpPr txBox="1"/>
          <p:nvPr/>
        </p:nvSpPr>
        <p:spPr>
          <a:xfrm>
            <a:off x="1879666" y="2087361"/>
            <a:ext cx="5730776"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Mục đích nghiên cứu: </a:t>
            </a:r>
          </a:p>
        </p:txBody>
      </p:sp>
      <p:sp>
        <p:nvSpPr>
          <p:cNvPr id="16" name="TextBox 16"/>
          <p:cNvSpPr txBox="1"/>
          <p:nvPr/>
        </p:nvSpPr>
        <p:spPr>
          <a:xfrm>
            <a:off x="1056975" y="3647696"/>
            <a:ext cx="3360904" cy="4929521"/>
          </a:xfrm>
          <a:prstGeom prst="rect">
            <a:avLst/>
          </a:prstGeom>
        </p:spPr>
        <p:txBody>
          <a:bodyPr lIns="0" tIns="0" rIns="0" bIns="0" rtlCol="0" anchor="t">
            <a:spAutoFit/>
          </a:bodyPr>
          <a:lstStyle/>
          <a:p>
            <a:pPr marL="0" lvl="0" indent="0" algn="ctr">
              <a:lnSpc>
                <a:spcPts val="4292"/>
              </a:lnSpc>
              <a:spcBef>
                <a:spcPct val="0"/>
              </a:spcBef>
            </a:pPr>
            <a:r>
              <a:rPr lang="en-US" sz="3110" spc="304">
                <a:solidFill>
                  <a:srgbClr val="231F20"/>
                </a:solidFill>
                <a:latin typeface="Arial"/>
              </a:rPr>
              <a:t>Tìm hiểu sâu hơn về ưu điểm, tính năng và cách thức tối ưu hóa công cụ để tạo ra trải nghiệm người dùng tốt nhất.</a:t>
            </a:r>
          </a:p>
        </p:txBody>
      </p:sp>
      <p:sp>
        <p:nvSpPr>
          <p:cNvPr id="17" name="TextBox 17"/>
          <p:cNvSpPr txBox="1"/>
          <p:nvPr/>
        </p:nvSpPr>
        <p:spPr>
          <a:xfrm>
            <a:off x="6044831" y="3743766"/>
            <a:ext cx="6254887" cy="1617107"/>
          </a:xfrm>
          <a:prstGeom prst="rect">
            <a:avLst/>
          </a:prstGeom>
        </p:spPr>
        <p:txBody>
          <a:bodyPr lIns="0" tIns="0" rIns="0" bIns="0" rtlCol="0" anchor="t">
            <a:spAutoFit/>
          </a:bodyPr>
          <a:lstStyle/>
          <a:p>
            <a:pPr marL="0" lvl="0" indent="0" algn="ctr">
              <a:lnSpc>
                <a:spcPts val="4154"/>
              </a:lnSpc>
              <a:spcBef>
                <a:spcPct val="0"/>
              </a:spcBef>
            </a:pPr>
            <a:r>
              <a:rPr lang="en-US" sz="3010" spc="295">
                <a:solidFill>
                  <a:srgbClr val="231F20"/>
                </a:solidFill>
                <a:latin typeface="Arial"/>
              </a:rPr>
              <a:t>Nghiên cứu tập trung vào khả năng linh hoạt và tính năng tương tác của Adobe XD</a:t>
            </a:r>
          </a:p>
        </p:txBody>
      </p:sp>
      <p:sp>
        <p:nvSpPr>
          <p:cNvPr id="18" name="TextBox 18"/>
          <p:cNvSpPr txBox="1"/>
          <p:nvPr/>
        </p:nvSpPr>
        <p:spPr>
          <a:xfrm>
            <a:off x="13898396" y="3743766"/>
            <a:ext cx="3360904" cy="3843671"/>
          </a:xfrm>
          <a:prstGeom prst="rect">
            <a:avLst/>
          </a:prstGeom>
        </p:spPr>
        <p:txBody>
          <a:bodyPr lIns="0" tIns="0" rIns="0" bIns="0" rtlCol="0" anchor="t">
            <a:spAutoFit/>
          </a:bodyPr>
          <a:lstStyle/>
          <a:p>
            <a:pPr algn="ctr">
              <a:lnSpc>
                <a:spcPts val="4292"/>
              </a:lnSpc>
            </a:pPr>
            <a:r>
              <a:rPr lang="en-US" sz="3110" spc="304">
                <a:solidFill>
                  <a:srgbClr val="231F20"/>
                </a:solidFill>
                <a:latin typeface="Arial"/>
              </a:rPr>
              <a:t>Nghiên cứu về việc tạo ra các bản mẫu giao diện, xây dựng prototype và kiểm thử.</a:t>
            </a:r>
          </a:p>
          <a:p>
            <a:pPr marL="0" lvl="0" indent="0" algn="ctr">
              <a:lnSpc>
                <a:spcPts val="4292"/>
              </a:lnSpc>
              <a:spcBef>
                <a:spcPct val="0"/>
              </a:spcBef>
            </a:pPr>
            <a:endParaRPr lang="en-US" sz="3110" spc="304">
              <a:solidFill>
                <a:srgbClr val="231F20"/>
              </a:solidFill>
              <a:latin typeface="Arial"/>
            </a:endParaRPr>
          </a:p>
        </p:txBody>
      </p:sp>
      <p:sp>
        <p:nvSpPr>
          <p:cNvPr id="21" name="Freeform 21"/>
          <p:cNvSpPr/>
          <p:nvPr/>
        </p:nvSpPr>
        <p:spPr>
          <a:xfrm>
            <a:off x="13165838" y="8274419"/>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10">
              <a:extLst>
                <a:ext uri="{96DAC541-7B7A-43D3-8B79-37D633B846F1}">
                  <asvg:svgBlip xmlns:asvg="http://schemas.microsoft.com/office/drawing/2016/SVG/main" xmlns="" r:embed="rId6"/>
                </a:ext>
              </a:extLst>
            </a:blip>
            <a:stretch>
              <a:fillRect/>
            </a:stretch>
          </a:blipFill>
        </p:spPr>
      </p:sp>
      <p:sp>
        <p:nvSpPr>
          <p:cNvPr id="23" name="Freeform 23"/>
          <p:cNvSpPr/>
          <p:nvPr/>
        </p:nvSpPr>
        <p:spPr>
          <a:xfrm>
            <a:off x="8259771" y="5657220"/>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4" name="Freeform 24"/>
          <p:cNvSpPr/>
          <p:nvPr/>
        </p:nvSpPr>
        <p:spPr>
          <a:xfrm>
            <a:off x="11774489" y="7533653"/>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5" name="Freeform 25"/>
          <p:cNvSpPr/>
          <p:nvPr/>
        </p:nvSpPr>
        <p:spPr>
          <a:xfrm>
            <a:off x="4745054" y="7533653"/>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6" name="Freeform 26"/>
          <p:cNvSpPr/>
          <p:nvPr/>
        </p:nvSpPr>
        <p:spPr>
          <a:xfrm>
            <a:off x="8872434" y="6246715"/>
            <a:ext cx="1013042" cy="978852"/>
          </a:xfrm>
          <a:custGeom>
            <a:avLst/>
            <a:gdLst/>
            <a:ahLst/>
            <a:cxnLst/>
            <a:rect l="l" t="t" r="r" b="b"/>
            <a:pathLst>
              <a:path w="1013042" h="978852">
                <a:moveTo>
                  <a:pt x="0" y="0"/>
                </a:moveTo>
                <a:lnTo>
                  <a:pt x="1013042" y="0"/>
                </a:lnTo>
                <a:lnTo>
                  <a:pt x="1013042" y="978852"/>
                </a:lnTo>
                <a:lnTo>
                  <a:pt x="0" y="978852"/>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27" name="Freeform 27"/>
          <p:cNvSpPr/>
          <p:nvPr/>
        </p:nvSpPr>
        <p:spPr>
          <a:xfrm>
            <a:off x="12413331" y="8126566"/>
            <a:ext cx="960682" cy="1052540"/>
          </a:xfrm>
          <a:custGeom>
            <a:avLst/>
            <a:gdLst/>
            <a:ahLst/>
            <a:cxnLst/>
            <a:rect l="l" t="t" r="r" b="b"/>
            <a:pathLst>
              <a:path w="960682" h="1052540">
                <a:moveTo>
                  <a:pt x="0" y="0"/>
                </a:moveTo>
                <a:lnTo>
                  <a:pt x="960683" y="0"/>
                </a:lnTo>
                <a:lnTo>
                  <a:pt x="960683" y="1052541"/>
                </a:lnTo>
                <a:lnTo>
                  <a:pt x="0" y="1052541"/>
                </a:lnTo>
                <a:lnTo>
                  <a:pt x="0" y="0"/>
                </a:lnTo>
                <a:close/>
              </a:path>
            </a:pathLst>
          </a:custGeom>
          <a:blipFill>
            <a:blip r:embed="rId10">
              <a:extLst>
                <a:ext uri="{96DAC541-7B7A-43D3-8B79-37D633B846F1}">
                  <asvg:svgBlip xmlns:asvg="http://schemas.microsoft.com/office/drawing/2016/SVG/main" xmlns="" r:embed="rId6"/>
                </a:ext>
              </a:extLst>
            </a:blip>
            <a:stretch>
              <a:fillRect/>
            </a:stretch>
          </a:blipFill>
        </p:spPr>
      </p:sp>
      <p:sp>
        <p:nvSpPr>
          <p:cNvPr id="28" name="Freeform 28"/>
          <p:cNvSpPr/>
          <p:nvPr/>
        </p:nvSpPr>
        <p:spPr>
          <a:xfrm>
            <a:off x="5272051" y="8001040"/>
            <a:ext cx="1184374" cy="1184374"/>
          </a:xfrm>
          <a:custGeom>
            <a:avLst/>
            <a:gdLst/>
            <a:ahLst/>
            <a:cxnLst/>
            <a:rect l="l" t="t" r="r" b="b"/>
            <a:pathLst>
              <a:path w="1184374" h="1184374">
                <a:moveTo>
                  <a:pt x="0" y="0"/>
                </a:moveTo>
                <a:lnTo>
                  <a:pt x="1184374" y="0"/>
                </a:lnTo>
                <a:lnTo>
                  <a:pt x="1184374" y="1184374"/>
                </a:lnTo>
                <a:lnTo>
                  <a:pt x="0" y="1184374"/>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graphicFrame>
        <p:nvGraphicFramePr>
          <p:cNvPr id="5" name="Table 5"/>
          <p:cNvGraphicFramePr>
            <a:graphicFrameLocks noGrp="1"/>
          </p:cNvGraphicFramePr>
          <p:nvPr/>
        </p:nvGraphicFramePr>
        <p:xfrm>
          <a:off x="1028700" y="3850566"/>
          <a:ext cx="16230600" cy="5336414"/>
        </p:xfrm>
        <a:graphic>
          <a:graphicData uri="http://schemas.openxmlformats.org/drawingml/2006/table">
            <a:tbl>
              <a:tblPr/>
              <a:tblGrid>
                <a:gridCol w="8346437">
                  <a:extLst>
                    <a:ext uri="{9D8B030D-6E8A-4147-A177-3AD203B41FA5}">
                      <a16:colId xmlns:a16="http://schemas.microsoft.com/office/drawing/2014/main" val="20000"/>
                    </a:ext>
                  </a:extLst>
                </a:gridCol>
                <a:gridCol w="7884163">
                  <a:extLst>
                    <a:ext uri="{9D8B030D-6E8A-4147-A177-3AD203B41FA5}">
                      <a16:colId xmlns:a16="http://schemas.microsoft.com/office/drawing/2014/main" val="20001"/>
                    </a:ext>
                  </a:extLst>
                </a:gridCol>
              </a:tblGrid>
              <a:tr h="1160813">
                <a:tc>
                  <a:txBody>
                    <a:bodyPr/>
                    <a:lstStyle/>
                    <a:p>
                      <a:pPr algn="ctr">
                        <a:lnSpc>
                          <a:spcPts val="4255"/>
                        </a:lnSpc>
                        <a:defRPr/>
                      </a:pPr>
                      <a:r>
                        <a:rPr lang="en-US" sz="3039">
                          <a:solidFill>
                            <a:srgbClr val="000000"/>
                          </a:solidFill>
                          <a:latin typeface="Paytone One"/>
                        </a:rPr>
                        <a:t>UI(User Interface)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C9EF"/>
                    </a:solidFill>
                  </a:tcPr>
                </a:tc>
                <a:tc>
                  <a:txBody>
                    <a:bodyPr/>
                    <a:lstStyle/>
                    <a:p>
                      <a:pPr algn="ctr">
                        <a:lnSpc>
                          <a:spcPts val="4255"/>
                        </a:lnSpc>
                        <a:defRPr/>
                      </a:pPr>
                      <a:r>
                        <a:rPr lang="en-US" sz="3039">
                          <a:solidFill>
                            <a:srgbClr val="000000"/>
                          </a:solidFill>
                          <a:latin typeface="Paytone One"/>
                        </a:rPr>
                        <a:t>UX (User Experience)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C9EF"/>
                    </a:solidFill>
                  </a:tcPr>
                </a:tc>
                <a:extLst>
                  <a:ext uri="{0D108BD9-81ED-4DB2-BD59-A6C34878D82A}">
                    <a16:rowId xmlns:a16="http://schemas.microsoft.com/office/drawing/2014/main" val="10000"/>
                  </a:ext>
                </a:extLst>
              </a:tr>
              <a:tr h="1563740">
                <a:tc>
                  <a:txBody>
                    <a:bodyPr/>
                    <a:lstStyle/>
                    <a:p>
                      <a:pPr algn="ctr">
                        <a:lnSpc>
                          <a:spcPts val="4395"/>
                        </a:lnSpc>
                        <a:defRPr/>
                      </a:pPr>
                      <a:r>
                        <a:rPr lang="en-US" sz="3139">
                          <a:solidFill>
                            <a:srgbClr val="000000"/>
                          </a:solidFill>
                          <a:latin typeface="Arial"/>
                        </a:rPr>
                        <a:t>Tập trung vào việc thiết kế giao diện người dùng.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95"/>
                        </a:lnSpc>
                        <a:defRPr/>
                      </a:pPr>
                      <a:r>
                        <a:rPr lang="en-US" sz="3139">
                          <a:solidFill>
                            <a:srgbClr val="000000"/>
                          </a:solidFill>
                          <a:latin typeface="Arial"/>
                        </a:rPr>
                        <a:t>Tập trung vào trải nghiệm tổng thể của người dùng.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63740">
                <a:tc>
                  <a:txBody>
                    <a:bodyPr/>
                    <a:lstStyle/>
                    <a:p>
                      <a:pPr algn="ctr">
                        <a:lnSpc>
                          <a:spcPts val="4395"/>
                        </a:lnSpc>
                        <a:defRPr/>
                      </a:pPr>
                      <a:r>
                        <a:rPr lang="en-US" sz="3139">
                          <a:solidFill>
                            <a:srgbClr val="000000"/>
                          </a:solidFill>
                          <a:latin typeface="Arial"/>
                        </a:rPr>
                        <a:t>Màu sắc, phông chữ, bố cục, đồ họa, hình ảnh,...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BEBEB"/>
                    </a:solidFill>
                  </a:tcPr>
                </a:tc>
                <a:tc>
                  <a:txBody>
                    <a:bodyPr/>
                    <a:lstStyle/>
                    <a:p>
                      <a:pPr algn="ctr">
                        <a:lnSpc>
                          <a:spcPts val="4395"/>
                        </a:lnSpc>
                        <a:defRPr/>
                      </a:pPr>
                      <a:r>
                        <a:rPr lang="en-US" sz="3139">
                          <a:solidFill>
                            <a:srgbClr val="000000"/>
                          </a:solidFill>
                          <a:latin typeface="Arial"/>
                        </a:rPr>
                        <a:t>Tính dễ sử dụng, khả năng tiếp cận, tính hữu dụng, tính hữu hình, tính thú vị,...</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0002"/>
                  </a:ext>
                </a:extLst>
              </a:tr>
              <a:tr h="1048121">
                <a:tc>
                  <a:txBody>
                    <a:bodyPr/>
                    <a:lstStyle/>
                    <a:p>
                      <a:pPr algn="ctr">
                        <a:lnSpc>
                          <a:spcPts val="4395"/>
                        </a:lnSpc>
                        <a:defRPr/>
                      </a:pPr>
                      <a:r>
                        <a:rPr lang="en-US" sz="3139">
                          <a:solidFill>
                            <a:srgbClr val="000000"/>
                          </a:solidFill>
                          <a:latin typeface="Arial"/>
                        </a:rPr>
                        <a:t>Vẻ đẹp, tính thẩm mỹ</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95"/>
                        </a:lnSpc>
                        <a:defRPr/>
                      </a:pPr>
                      <a:r>
                        <a:rPr lang="en-US" sz="3139">
                          <a:solidFill>
                            <a:srgbClr val="000000"/>
                          </a:solidFill>
                          <a:latin typeface="Arial"/>
                        </a:rPr>
                        <a:t>Sự tiện lợi, dễ dàng sử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892910" y="76410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7" name="TextBox 7"/>
          <p:cNvSpPr txBox="1"/>
          <p:nvPr/>
        </p:nvSpPr>
        <p:spPr>
          <a:xfrm>
            <a:off x="1895761" y="1791754"/>
            <a:ext cx="4740771"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1. Khái niệm UI/UX:</a:t>
            </a:r>
          </a:p>
        </p:txBody>
      </p:sp>
      <p:sp>
        <p:nvSpPr>
          <p:cNvPr id="8" name="TextBox 8"/>
          <p:cNvSpPr txBox="1"/>
          <p:nvPr/>
        </p:nvSpPr>
        <p:spPr>
          <a:xfrm>
            <a:off x="2541574" y="3074976"/>
            <a:ext cx="4269306" cy="577081"/>
          </a:xfrm>
          <a:prstGeom prst="rect">
            <a:avLst/>
          </a:prstGeom>
        </p:spPr>
        <p:txBody>
          <a:bodyPr wrap="square" lIns="0" tIns="0" rIns="0" bIns="0" rtlCol="0" anchor="t">
            <a:spAutoFit/>
          </a:bodyPr>
          <a:lstStyle/>
          <a:p>
            <a:pPr marL="691000" lvl="1" indent="-345500" algn="ctr">
              <a:lnSpc>
                <a:spcPts val="4480"/>
              </a:lnSpc>
              <a:buFont typeface="Arial"/>
              <a:buChar char="•"/>
            </a:pPr>
            <a:r>
              <a:rPr lang="en-US" sz="3200">
                <a:solidFill>
                  <a:srgbClr val="000000"/>
                </a:solidFill>
                <a:latin typeface="Paytone One"/>
              </a:rPr>
              <a:t>Sự khác nhau</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5" name="Freeform 5"/>
          <p:cNvSpPr/>
          <p:nvPr/>
        </p:nvSpPr>
        <p:spPr>
          <a:xfrm>
            <a:off x="2466646" y="5188679"/>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6" name="Group 6"/>
          <p:cNvGrpSpPr/>
          <p:nvPr/>
        </p:nvGrpSpPr>
        <p:grpSpPr>
          <a:xfrm>
            <a:off x="2466646" y="3756104"/>
            <a:ext cx="9610044" cy="1948998"/>
            <a:chOff x="0" y="0"/>
            <a:chExt cx="3682024" cy="746746"/>
          </a:xfrm>
        </p:grpSpPr>
        <p:sp>
          <p:nvSpPr>
            <p:cNvPr id="7" name="Freeform 7"/>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8" name="TextBox 8"/>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466646" y="7569821"/>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10" name="Group 10"/>
          <p:cNvGrpSpPr/>
          <p:nvPr/>
        </p:nvGrpSpPr>
        <p:grpSpPr>
          <a:xfrm>
            <a:off x="2466646" y="6137246"/>
            <a:ext cx="9610044" cy="1948998"/>
            <a:chOff x="0" y="0"/>
            <a:chExt cx="3682024" cy="746746"/>
          </a:xfrm>
        </p:grpSpPr>
        <p:sp>
          <p:nvSpPr>
            <p:cNvPr id="11" name="Freeform 11"/>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sp>
        <p:sp>
          <p:nvSpPr>
            <p:cNvPr id="12" name="TextBox 12"/>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4249970" y="6131551"/>
            <a:ext cx="6043396" cy="1827038"/>
          </a:xfrm>
          <a:prstGeom prst="rect">
            <a:avLst/>
          </a:prstGeom>
        </p:spPr>
        <p:txBody>
          <a:bodyPr lIns="0" tIns="0" rIns="0" bIns="0" rtlCol="0" anchor="t">
            <a:spAutoFit/>
          </a:bodyPr>
          <a:lstStyle/>
          <a:p>
            <a:pPr marL="0" lvl="0" indent="0" algn="l">
              <a:lnSpc>
                <a:spcPts val="4706"/>
              </a:lnSpc>
              <a:spcBef>
                <a:spcPct val="0"/>
              </a:spcBef>
            </a:pPr>
            <a:r>
              <a:rPr lang="en-US" sz="3410" spc="20">
                <a:solidFill>
                  <a:srgbClr val="231F20"/>
                </a:solidFill>
                <a:latin typeface="Arial"/>
              </a:rPr>
              <a:t>Liên tục cải tiến dựa trên phản hồi người dùng để đáp ứng nhu cầu và mong đợi.</a:t>
            </a:r>
          </a:p>
        </p:txBody>
      </p:sp>
      <p:sp>
        <p:nvSpPr>
          <p:cNvPr id="14" name="Freeform 14"/>
          <p:cNvSpPr/>
          <p:nvPr/>
        </p:nvSpPr>
        <p:spPr>
          <a:xfrm>
            <a:off x="-76200" y="7701117"/>
            <a:ext cx="5237633" cy="2547783"/>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xmlns="" r:embed="rId5"/>
                </a:ext>
              </a:extLst>
            </a:blip>
            <a:srcRect/>
            <a:stretch>
              <a:fillRect l="-45419" r="-1" b="-206757"/>
            </a:stretch>
          </a:blipFill>
        </p:spPr>
      </p:sp>
      <p:grpSp>
        <p:nvGrpSpPr>
          <p:cNvPr id="15" name="Group 15"/>
          <p:cNvGrpSpPr/>
          <p:nvPr/>
        </p:nvGrpSpPr>
        <p:grpSpPr>
          <a:xfrm>
            <a:off x="13662994" y="337474"/>
            <a:ext cx="4296549" cy="9570246"/>
            <a:chOff x="0" y="0"/>
            <a:chExt cx="1131601" cy="2520559"/>
          </a:xfrm>
        </p:grpSpPr>
        <p:sp>
          <p:nvSpPr>
            <p:cNvPr id="16" name="Freeform 1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17" name="TextBox 17"/>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10255265" y="2126017"/>
            <a:ext cx="7627178" cy="7627178"/>
          </a:xfrm>
          <a:custGeom>
            <a:avLst/>
            <a:gdLst/>
            <a:ahLst/>
            <a:cxnLst/>
            <a:rect l="l" t="t" r="r" b="b"/>
            <a:pathLst>
              <a:path w="7627178" h="7627178">
                <a:moveTo>
                  <a:pt x="0" y="0"/>
                </a:moveTo>
                <a:lnTo>
                  <a:pt x="7627178" y="0"/>
                </a:lnTo>
                <a:lnTo>
                  <a:pt x="7627178" y="7627177"/>
                </a:lnTo>
                <a:lnTo>
                  <a:pt x="0" y="7627177"/>
                </a:lnTo>
                <a:lnTo>
                  <a:pt x="0" y="0"/>
                </a:lnTo>
                <a:close/>
              </a:path>
            </a:pathLst>
          </a:custGeom>
          <a:blipFill>
            <a:blip r:embed="rId6"/>
            <a:stretch>
              <a:fillRect/>
            </a:stretch>
          </a:blipFill>
        </p:spPr>
      </p:sp>
      <p:sp>
        <p:nvSpPr>
          <p:cNvPr id="19" name="Freeform 19"/>
          <p:cNvSpPr/>
          <p:nvPr/>
        </p:nvSpPr>
        <p:spPr>
          <a:xfrm>
            <a:off x="2737469" y="4305151"/>
            <a:ext cx="1199087" cy="946068"/>
          </a:xfrm>
          <a:custGeom>
            <a:avLst/>
            <a:gdLst/>
            <a:ahLst/>
            <a:cxnLst/>
            <a:rect l="l" t="t" r="r" b="b"/>
            <a:pathLst>
              <a:path w="1199087" h="946068">
                <a:moveTo>
                  <a:pt x="0" y="0"/>
                </a:moveTo>
                <a:lnTo>
                  <a:pt x="1199087" y="0"/>
                </a:lnTo>
                <a:lnTo>
                  <a:pt x="1199087" y="946068"/>
                </a:lnTo>
                <a:lnTo>
                  <a:pt x="0" y="94606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0" name="Freeform 20"/>
          <p:cNvSpPr/>
          <p:nvPr/>
        </p:nvSpPr>
        <p:spPr>
          <a:xfrm>
            <a:off x="2796356" y="6541645"/>
            <a:ext cx="1140200" cy="1140200"/>
          </a:xfrm>
          <a:custGeom>
            <a:avLst/>
            <a:gdLst/>
            <a:ahLst/>
            <a:cxnLst/>
            <a:rect l="l" t="t" r="r" b="b"/>
            <a:pathLst>
              <a:path w="1140200" h="1140200">
                <a:moveTo>
                  <a:pt x="0" y="0"/>
                </a:moveTo>
                <a:lnTo>
                  <a:pt x="1140200" y="0"/>
                </a:lnTo>
                <a:lnTo>
                  <a:pt x="1140200" y="1140200"/>
                </a:lnTo>
                <a:lnTo>
                  <a:pt x="0" y="1140200"/>
                </a:lnTo>
                <a:lnTo>
                  <a:pt x="0" y="0"/>
                </a:lnTo>
                <a:close/>
              </a:path>
            </a:pathLst>
          </a:custGeom>
          <a:blipFill>
            <a:blip r:embed="rId9"/>
            <a:stretch>
              <a:fillRect/>
            </a:stretch>
          </a:blipFill>
        </p:spPr>
      </p:sp>
      <p:sp>
        <p:nvSpPr>
          <p:cNvPr id="21" name="TextBox 21"/>
          <p:cNvSpPr txBox="1"/>
          <p:nvPr/>
        </p:nvSpPr>
        <p:spPr>
          <a:xfrm>
            <a:off x="1924810" y="79058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22" name="TextBox 22"/>
          <p:cNvSpPr txBox="1"/>
          <p:nvPr/>
        </p:nvSpPr>
        <p:spPr>
          <a:xfrm>
            <a:off x="1940735" y="1680354"/>
            <a:ext cx="4740771"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1. Khái niệm UI/UX:</a:t>
            </a:r>
          </a:p>
        </p:txBody>
      </p:sp>
      <p:sp>
        <p:nvSpPr>
          <p:cNvPr id="23" name="TextBox 23"/>
          <p:cNvSpPr txBox="1"/>
          <p:nvPr/>
        </p:nvSpPr>
        <p:spPr>
          <a:xfrm>
            <a:off x="2854531" y="3023763"/>
            <a:ext cx="3891161" cy="537831"/>
          </a:xfrm>
          <a:prstGeom prst="rect">
            <a:avLst/>
          </a:prstGeom>
        </p:spPr>
        <p:txBody>
          <a:bodyPr lIns="0" tIns="0" rIns="0" bIns="0" rtlCol="0" anchor="t">
            <a:spAutoFit/>
          </a:bodyPr>
          <a:lstStyle/>
          <a:p>
            <a:pPr marL="691000" lvl="1" indent="-345500" algn="ctr">
              <a:lnSpc>
                <a:spcPts val="4480"/>
              </a:lnSpc>
              <a:buFont typeface="Arial"/>
              <a:buChar char="•"/>
            </a:pPr>
            <a:r>
              <a:rPr lang="en-US" sz="3200">
                <a:solidFill>
                  <a:srgbClr val="000000"/>
                </a:solidFill>
                <a:latin typeface="Paytone One"/>
              </a:rPr>
              <a:t>Sự giống nhau: </a:t>
            </a:r>
          </a:p>
        </p:txBody>
      </p:sp>
      <p:sp>
        <p:nvSpPr>
          <p:cNvPr id="24" name="TextBox 24"/>
          <p:cNvSpPr txBox="1"/>
          <p:nvPr/>
        </p:nvSpPr>
        <p:spPr>
          <a:xfrm>
            <a:off x="4311121" y="4045684"/>
            <a:ext cx="6427469" cy="1236488"/>
          </a:xfrm>
          <a:prstGeom prst="rect">
            <a:avLst/>
          </a:prstGeom>
        </p:spPr>
        <p:txBody>
          <a:bodyPr lIns="0" tIns="0" rIns="0" bIns="0" rtlCol="0" anchor="t">
            <a:spAutoFit/>
          </a:bodyPr>
          <a:lstStyle/>
          <a:p>
            <a:pPr marL="0" lvl="0" indent="0" algn="l">
              <a:lnSpc>
                <a:spcPts val="4706"/>
              </a:lnSpc>
              <a:spcBef>
                <a:spcPct val="0"/>
              </a:spcBef>
            </a:pPr>
            <a:r>
              <a:rPr lang="en-US" sz="3410" spc="20">
                <a:solidFill>
                  <a:srgbClr val="231F20"/>
                </a:solidFill>
                <a:latin typeface="Arial"/>
              </a:rPr>
              <a:t>UI và UX: Liên Kết Quan Trọng và Toàn Diện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sp>
      <p:sp>
        <p:nvSpPr>
          <p:cNvPr id="6" name="Freeform 6"/>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3"/>
            <a:stretch>
              <a:fillRect l="-62422" r="-58681"/>
            </a:stretch>
          </a:blipFill>
        </p:spPr>
      </p:sp>
      <p:sp>
        <p:nvSpPr>
          <p:cNvPr id="7" name="Freeform 7"/>
          <p:cNvSpPr/>
          <p:nvPr/>
        </p:nvSpPr>
        <p:spPr>
          <a:xfrm>
            <a:off x="9406810" y="9540753"/>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4"/>
            <a:stretch>
              <a:fillRect t="-86495"/>
            </a:stretch>
          </a:blipFill>
        </p:spPr>
      </p:sp>
      <p:grpSp>
        <p:nvGrpSpPr>
          <p:cNvPr id="9" name="Group 9"/>
          <p:cNvGrpSpPr/>
          <p:nvPr/>
        </p:nvGrpSpPr>
        <p:grpSpPr>
          <a:xfrm>
            <a:off x="9406810" y="4719668"/>
            <a:ext cx="4821104" cy="4821085"/>
            <a:chOff x="0" y="0"/>
            <a:chExt cx="6350025" cy="6350000"/>
          </a:xfrm>
        </p:grpSpPr>
        <p:sp>
          <p:nvSpPr>
            <p:cNvPr id="10" name="Freeform 1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a:stretch>
            </a:blipFill>
          </p:spPr>
        </p:sp>
      </p:grpSp>
      <p:sp>
        <p:nvSpPr>
          <p:cNvPr id="11" name="TextBox 11"/>
          <p:cNvSpPr txBox="1"/>
          <p:nvPr/>
        </p:nvSpPr>
        <p:spPr>
          <a:xfrm>
            <a:off x="1945887"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12" name="TextBox 12"/>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13" name="TextBox 13"/>
          <p:cNvSpPr txBox="1"/>
          <p:nvPr/>
        </p:nvSpPr>
        <p:spPr>
          <a:xfrm>
            <a:off x="1924810" y="2870461"/>
            <a:ext cx="7466775" cy="5527040"/>
          </a:xfrm>
          <a:prstGeom prst="rect">
            <a:avLst/>
          </a:prstGeom>
        </p:spPr>
        <p:txBody>
          <a:bodyPr lIns="0" tIns="0" rIns="0" bIns="0" rtlCol="0" anchor="t">
            <a:spAutoFit/>
          </a:bodyPr>
          <a:lstStyle/>
          <a:p>
            <a:pPr>
              <a:lnSpc>
                <a:spcPts val="6160"/>
              </a:lnSpc>
            </a:pPr>
            <a:r>
              <a:rPr lang="en-US" sz="4400">
                <a:solidFill>
                  <a:srgbClr val="000000"/>
                </a:solidFill>
                <a:latin typeface="Arial"/>
              </a:rPr>
              <a:t>    Adobe XD là một công cụ mạnh mẽ và tiện ích để thiết kế giao diện người dùng, mang lại sự linh hoạt và hiệu suất trong quá trình phát triển sản phẩm.</a:t>
            </a:r>
          </a:p>
          <a:p>
            <a:pPr algn="just">
              <a:lnSpc>
                <a:spcPts val="6160"/>
              </a:lnSpc>
            </a:pPr>
            <a:endParaRPr lang="en-US" sz="4400">
              <a:solidFill>
                <a:srgbClr val="000000"/>
              </a:solidFill>
              <a:latin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1308</Words>
  <Application>Microsoft Office PowerPoint</Application>
  <PresentationFormat>Custom</PresentationFormat>
  <Paragraphs>183</Paragraphs>
  <Slides>23</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Poppins Ultra-Bold</vt:lpstr>
      <vt:lpstr>Paytone One Semi-Bold</vt:lpstr>
      <vt:lpstr>Arial Bold</vt:lpstr>
      <vt:lpstr>#9Slide03 Montserrat</vt:lpstr>
      <vt:lpstr>Sriracha</vt:lpstr>
      <vt:lpstr>Arial Italics</vt:lpstr>
      <vt:lpstr>Calibri</vt:lpstr>
      <vt:lpstr>DM Sans Bold</vt:lpstr>
      <vt:lpstr>Arial</vt:lpstr>
      <vt:lpstr>Montserrat Classic</vt:lpstr>
      <vt:lpstr>Archivo Black Bold</vt:lpstr>
      <vt:lpstr>#9Slide03 Montserrat Bold</vt:lpstr>
      <vt:lpstr>Paytone One</vt:lpstr>
      <vt:lpstr>Bungee</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Hồng 3D Bản trình bày đấu thầu Bản thuyết trình kinh doanh</dc:title>
  <cp:lastModifiedBy>KIM NGAN</cp:lastModifiedBy>
  <cp:revision>8</cp:revision>
  <dcterms:created xsi:type="dcterms:W3CDTF">2006-08-16T00:00:00Z</dcterms:created>
  <dcterms:modified xsi:type="dcterms:W3CDTF">2024-01-15T17:24:58Z</dcterms:modified>
  <dc:identifier>DAF5TfoJlRw</dc:identifier>
</cp:coreProperties>
</file>